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56" r:id="rId3"/>
    <p:sldId id="257" r:id="rId4"/>
    <p:sldId id="315" r:id="rId5"/>
    <p:sldId id="337" r:id="rId6"/>
    <p:sldId id="347" r:id="rId7"/>
    <p:sldId id="356" r:id="rId8"/>
    <p:sldId id="336" r:id="rId9"/>
    <p:sldId id="348" r:id="rId10"/>
    <p:sldId id="349" r:id="rId11"/>
    <p:sldId id="350" r:id="rId12"/>
    <p:sldId id="352" r:id="rId13"/>
    <p:sldId id="353" r:id="rId14"/>
    <p:sldId id="359" r:id="rId15"/>
    <p:sldId id="358" r:id="rId16"/>
    <p:sldId id="318" r:id="rId17"/>
    <p:sldId id="325" r:id="rId18"/>
    <p:sldId id="330" r:id="rId19"/>
    <p:sldId id="327" r:id="rId20"/>
    <p:sldId id="319" r:id="rId21"/>
    <p:sldId id="354" r:id="rId22"/>
    <p:sldId id="329" r:id="rId23"/>
    <p:sldId id="314" r:id="rId24"/>
    <p:sldId id="311" r:id="rId25"/>
    <p:sldId id="302" r:id="rId26"/>
  </p:sldIdLst>
  <p:sldSz cx="9144000" cy="6858000" type="screen4x3"/>
  <p:notesSz cx="6761163" cy="99425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FA"/>
    <a:srgbClr val="00FFFF"/>
    <a:srgbClr val="FEC2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75" autoAdjust="0"/>
  </p:normalViewPr>
  <p:slideViewPr>
    <p:cSldViewPr>
      <p:cViewPr>
        <p:scale>
          <a:sx n="100" d="100"/>
          <a:sy n="100" d="100"/>
        </p:scale>
        <p:origin x="-19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spełnione </a:t>
            </a:r>
            <a:r>
              <a:rPr lang="pl-PL" dirty="0" smtClean="0"/>
              <a:t>-</a:t>
            </a:r>
            <a:r>
              <a:rPr lang="pl-PL" baseline="0" dirty="0" smtClean="0"/>
              <a:t> 207</a:t>
            </a:r>
            <a:endParaRPr lang="pl-PL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372929827720293E-2"/>
          <c:y val="3.5179071813890177E-2"/>
          <c:w val="0.68538828540123897"/>
          <c:h val="0.934061343680691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spełnione - 1021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2"/>
                <c:pt idx="0">
                  <c:v>spełnione - 1021</c:v>
                </c:pt>
                <c:pt idx="1">
                  <c:v>niespełnione - 13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626496"/>
        <c:axId val="49632384"/>
      </c:barChart>
      <c:catAx>
        <c:axId val="49626496"/>
        <c:scaling>
          <c:orientation val="minMax"/>
        </c:scaling>
        <c:delete val="1"/>
        <c:axPos val="b"/>
        <c:majorTickMark val="out"/>
        <c:minorTickMark val="none"/>
        <c:tickLblPos val="none"/>
        <c:crossAx val="49632384"/>
        <c:crosses val="autoZero"/>
        <c:auto val="1"/>
        <c:lblAlgn val="ctr"/>
        <c:lblOffset val="100"/>
        <c:noMultiLvlLbl val="0"/>
      </c:catAx>
      <c:valAx>
        <c:axId val="49632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62649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FD465D-F031-4626-B1ED-F2830710196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FC4B6F6-E701-47C3-9E9A-DB02AEA89E74}">
      <dgm:prSet phldrT="[Tekst]" custT="1"/>
      <dgm:spPr>
        <a:solidFill>
          <a:srgbClr val="C00000"/>
        </a:solidFill>
        <a:effectLst>
          <a:glow rad="101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pl-PL" sz="1800" b="1" dirty="0" smtClean="0"/>
            <a:t>ewaluacja </a:t>
          </a:r>
        </a:p>
        <a:p>
          <a:r>
            <a:rPr lang="pl-PL" sz="1800" b="1" dirty="0" smtClean="0"/>
            <a:t>zewnętrzna</a:t>
          </a:r>
          <a:endParaRPr lang="pl-PL" sz="1800" b="1" dirty="0"/>
        </a:p>
      </dgm:t>
    </dgm:pt>
    <dgm:pt modelId="{E0613709-7B48-41BA-AB4A-3ECBB371BB04}" type="parTrans" cxnId="{E1B2D056-421A-4A3F-8DD0-B5AF491897E3}">
      <dgm:prSet/>
      <dgm:spPr/>
      <dgm:t>
        <a:bodyPr/>
        <a:lstStyle/>
        <a:p>
          <a:endParaRPr lang="pl-PL"/>
        </a:p>
      </dgm:t>
    </dgm:pt>
    <dgm:pt modelId="{F73BCF6B-0630-43A2-848F-93B97D7BB25E}" type="sibTrans" cxnId="{E1B2D056-421A-4A3F-8DD0-B5AF491897E3}">
      <dgm:prSet/>
      <dgm:spPr/>
      <dgm:t>
        <a:bodyPr/>
        <a:lstStyle/>
        <a:p>
          <a:endParaRPr lang="pl-PL"/>
        </a:p>
      </dgm:t>
    </dgm:pt>
    <dgm:pt modelId="{A48ADA68-3B14-4274-A816-BC431F4774D0}">
      <dgm:prSet phldrT="[Tekst]" custT="1"/>
      <dgm:spPr/>
      <dgm:t>
        <a:bodyPr/>
        <a:lstStyle/>
        <a:p>
          <a:pPr algn="just"/>
          <a:r>
            <a:rPr lang="pl-PL" sz="3400" b="1" dirty="0" smtClean="0"/>
            <a:t>Wyniki i wnioski z przeprowadzonych ewaluacji zewnętrznych</a:t>
          </a:r>
          <a:endParaRPr lang="pl-PL" sz="3400" b="1" dirty="0"/>
        </a:p>
      </dgm:t>
    </dgm:pt>
    <dgm:pt modelId="{1D13ABB9-18F8-4990-9647-67B4D3FAE64C}" type="parTrans" cxnId="{E041C0D8-CB46-4F3E-85CA-BC8B64C67E54}">
      <dgm:prSet/>
      <dgm:spPr/>
      <dgm:t>
        <a:bodyPr/>
        <a:lstStyle/>
        <a:p>
          <a:endParaRPr lang="pl-PL"/>
        </a:p>
      </dgm:t>
    </dgm:pt>
    <dgm:pt modelId="{1616B96E-DB71-442C-B16E-999BD66307E6}" type="sibTrans" cxnId="{E041C0D8-CB46-4F3E-85CA-BC8B64C67E54}">
      <dgm:prSet/>
      <dgm:spPr/>
      <dgm:t>
        <a:bodyPr/>
        <a:lstStyle/>
        <a:p>
          <a:endParaRPr lang="pl-PL"/>
        </a:p>
      </dgm:t>
    </dgm:pt>
    <dgm:pt modelId="{7A2EDE5F-D920-4876-8721-EAB7EF493567}">
      <dgm:prSet phldrT="[Tekst]" custT="1"/>
      <dgm:spPr>
        <a:solidFill>
          <a:srgbClr val="C00000"/>
        </a:solidFill>
        <a:effectLst>
          <a:glow rad="228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pl-PL" sz="1800" b="1" dirty="0" smtClean="0"/>
            <a:t>analizy</a:t>
          </a:r>
          <a:endParaRPr lang="pl-PL" sz="1800" b="1" dirty="0"/>
        </a:p>
      </dgm:t>
    </dgm:pt>
    <dgm:pt modelId="{C5634EDA-FBE1-448C-89D2-1A4CCE4AA823}" type="parTrans" cxnId="{99E574A6-22B6-4D15-A87D-C905C5560317}">
      <dgm:prSet/>
      <dgm:spPr/>
      <dgm:t>
        <a:bodyPr/>
        <a:lstStyle/>
        <a:p>
          <a:endParaRPr lang="pl-PL"/>
        </a:p>
      </dgm:t>
    </dgm:pt>
    <dgm:pt modelId="{03FAA003-470F-4DA0-A533-1EC8DC9D1446}" type="sibTrans" cxnId="{99E574A6-22B6-4D15-A87D-C905C5560317}">
      <dgm:prSet/>
      <dgm:spPr/>
      <dgm:t>
        <a:bodyPr/>
        <a:lstStyle/>
        <a:p>
          <a:endParaRPr lang="pl-PL"/>
        </a:p>
      </dgm:t>
    </dgm:pt>
    <dgm:pt modelId="{FD7597EA-F39E-4BAB-80EC-8528E2C39DDF}">
      <dgm:prSet phldrT="[Tekst]"/>
      <dgm:spPr/>
      <dgm:t>
        <a:bodyPr/>
        <a:lstStyle/>
        <a:p>
          <a:r>
            <a:rPr lang="pl-PL" b="1" dirty="0" smtClean="0"/>
            <a:t>Wnioski</a:t>
          </a:r>
          <a:r>
            <a:rPr lang="pl-PL" b="1" baseline="0" dirty="0" smtClean="0"/>
            <a:t> z analiz wyników sprawdzianu i egzaminów zewnętrznych</a:t>
          </a:r>
          <a:endParaRPr lang="pl-PL" b="1" dirty="0"/>
        </a:p>
      </dgm:t>
    </dgm:pt>
    <dgm:pt modelId="{A6448559-4980-4459-AC35-A702A40A9AE3}" type="parTrans" cxnId="{7DABE3C5-90B4-41DA-BAA6-2BDDF199CF8D}">
      <dgm:prSet/>
      <dgm:spPr/>
      <dgm:t>
        <a:bodyPr/>
        <a:lstStyle/>
        <a:p>
          <a:endParaRPr lang="pl-PL"/>
        </a:p>
      </dgm:t>
    </dgm:pt>
    <dgm:pt modelId="{3796ED36-9785-4DA9-B37F-5A11D230F9CA}" type="sibTrans" cxnId="{7DABE3C5-90B4-41DA-BAA6-2BDDF199CF8D}">
      <dgm:prSet/>
      <dgm:spPr/>
      <dgm:t>
        <a:bodyPr/>
        <a:lstStyle/>
        <a:p>
          <a:endParaRPr lang="pl-PL"/>
        </a:p>
      </dgm:t>
    </dgm:pt>
    <dgm:pt modelId="{42026D35-D7B8-45B9-A8E2-A7069A8B8C5C}">
      <dgm:prSet phldrT="[Tekst]"/>
      <dgm:spPr/>
      <dgm:t>
        <a:bodyPr/>
        <a:lstStyle/>
        <a:p>
          <a:pPr algn="just"/>
          <a:r>
            <a:rPr lang="pl-PL" b="1" dirty="0" smtClean="0"/>
            <a:t>Wyniki i wnioski z kontroli planowych, doraźnych, skarg oraz monitorowania</a:t>
          </a:r>
          <a:endParaRPr lang="pl-PL" b="1" dirty="0"/>
        </a:p>
      </dgm:t>
    </dgm:pt>
    <dgm:pt modelId="{B5C79733-BDC8-4E79-9944-56BBC79ED27B}" type="sibTrans" cxnId="{2F79B61D-6BDD-42F4-AD0B-99BA027842DF}">
      <dgm:prSet/>
      <dgm:spPr/>
      <dgm:t>
        <a:bodyPr/>
        <a:lstStyle/>
        <a:p>
          <a:endParaRPr lang="pl-PL"/>
        </a:p>
      </dgm:t>
    </dgm:pt>
    <dgm:pt modelId="{AA1A813A-8839-471A-B165-F31C3C5FEBCC}" type="parTrans" cxnId="{2F79B61D-6BDD-42F4-AD0B-99BA027842DF}">
      <dgm:prSet/>
      <dgm:spPr/>
      <dgm:t>
        <a:bodyPr/>
        <a:lstStyle/>
        <a:p>
          <a:endParaRPr lang="pl-PL"/>
        </a:p>
      </dgm:t>
    </dgm:pt>
    <dgm:pt modelId="{231D1C68-F681-4A11-A6E0-C1C2A81DF100}">
      <dgm:prSet phldrT="[Tekst]" custT="1"/>
      <dgm:spPr>
        <a:solidFill>
          <a:srgbClr val="C00000"/>
        </a:solidFill>
        <a:effectLst>
          <a:glow rad="228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pl-PL" sz="1800" b="1" dirty="0" smtClean="0"/>
            <a:t>kontrole</a:t>
          </a:r>
          <a:endParaRPr lang="pl-PL" sz="1800" b="1" dirty="0"/>
        </a:p>
      </dgm:t>
    </dgm:pt>
    <dgm:pt modelId="{DF4616F2-4190-4A1E-9FC0-94B128F3AF49}" type="sibTrans" cxnId="{60C2F5DB-53F0-49AE-BE8D-A992E9B15BDD}">
      <dgm:prSet/>
      <dgm:spPr/>
      <dgm:t>
        <a:bodyPr/>
        <a:lstStyle/>
        <a:p>
          <a:endParaRPr lang="pl-PL"/>
        </a:p>
      </dgm:t>
    </dgm:pt>
    <dgm:pt modelId="{670DBF0F-3DA7-48F1-AD42-DAEDCE069033}" type="parTrans" cxnId="{60C2F5DB-53F0-49AE-BE8D-A992E9B15BDD}">
      <dgm:prSet/>
      <dgm:spPr/>
      <dgm:t>
        <a:bodyPr/>
        <a:lstStyle/>
        <a:p>
          <a:endParaRPr lang="pl-PL"/>
        </a:p>
      </dgm:t>
    </dgm:pt>
    <dgm:pt modelId="{91C6569D-E2C9-4BBF-8A38-3D862344A16F}" type="pres">
      <dgm:prSet presAssocID="{C3FD465D-F031-4626-B1ED-F2830710196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6960094-E1D0-4976-A919-65F4ED4324E6}" type="pres">
      <dgm:prSet presAssocID="{7FC4B6F6-E701-47C3-9E9A-DB02AEA89E74}" presName="composite" presStyleCnt="0"/>
      <dgm:spPr/>
    </dgm:pt>
    <dgm:pt modelId="{3AEC8F98-90DC-4459-9574-3713F19B99AF}" type="pres">
      <dgm:prSet presAssocID="{7FC4B6F6-E701-47C3-9E9A-DB02AEA89E74}" presName="parentText" presStyleLbl="alignNode1" presStyleIdx="0" presStyleCnt="3" custLinFactNeighborX="-3401" custLinFactNeighborY="-16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369FD7-3B4F-4F27-A690-8B79767DE1E4}" type="pres">
      <dgm:prSet presAssocID="{7FC4B6F6-E701-47C3-9E9A-DB02AEA89E7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A0E8FA-7809-41DB-8EA4-CE36C68D8C18}" type="pres">
      <dgm:prSet presAssocID="{F73BCF6B-0630-43A2-848F-93B97D7BB25E}" presName="sp" presStyleCnt="0"/>
      <dgm:spPr/>
    </dgm:pt>
    <dgm:pt modelId="{3CD20C5A-E50F-4FDE-8710-1858779EA82A}" type="pres">
      <dgm:prSet presAssocID="{231D1C68-F681-4A11-A6E0-C1C2A81DF100}" presName="composite" presStyleCnt="0"/>
      <dgm:spPr/>
    </dgm:pt>
    <dgm:pt modelId="{46BB1734-CF75-42F6-A75F-8FF90684EF2B}" type="pres">
      <dgm:prSet presAssocID="{231D1C68-F681-4A11-A6E0-C1C2A81DF10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7B89C9-AB71-4228-B002-A5FA0188AEA2}" type="pres">
      <dgm:prSet presAssocID="{231D1C68-F681-4A11-A6E0-C1C2A81DF10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60A630-0767-4BB0-9E13-1722F7DC58C8}" type="pres">
      <dgm:prSet presAssocID="{DF4616F2-4190-4A1E-9FC0-94B128F3AF49}" presName="sp" presStyleCnt="0"/>
      <dgm:spPr/>
    </dgm:pt>
    <dgm:pt modelId="{CA607EB3-8F34-4DC2-98AC-F8F579C30ECE}" type="pres">
      <dgm:prSet presAssocID="{7A2EDE5F-D920-4876-8721-EAB7EF493567}" presName="composite" presStyleCnt="0"/>
      <dgm:spPr/>
    </dgm:pt>
    <dgm:pt modelId="{FA33C230-08CC-4C3F-8650-5F858DD08CAF}" type="pres">
      <dgm:prSet presAssocID="{7A2EDE5F-D920-4876-8721-EAB7EF493567}" presName="parentText" presStyleLbl="alignNode1" presStyleIdx="2" presStyleCnt="3" custLinFactNeighborX="-1191" custLinFactNeighborY="-85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84A504-25DB-4D0E-BEAA-B2246F8A076A}" type="pres">
      <dgm:prSet presAssocID="{7A2EDE5F-D920-4876-8721-EAB7EF493567}" presName="descendantText" presStyleLbl="alignAcc1" presStyleIdx="2" presStyleCnt="3" custScaleX="10046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65D391F-A2FA-4EBC-9AA4-EE765056942A}" type="presOf" srcId="{7FC4B6F6-E701-47C3-9E9A-DB02AEA89E74}" destId="{3AEC8F98-90DC-4459-9574-3713F19B99AF}" srcOrd="0" destOrd="0" presId="urn:microsoft.com/office/officeart/2005/8/layout/chevron2"/>
    <dgm:cxn modelId="{2F79B61D-6BDD-42F4-AD0B-99BA027842DF}" srcId="{231D1C68-F681-4A11-A6E0-C1C2A81DF100}" destId="{42026D35-D7B8-45B9-A8E2-A7069A8B8C5C}" srcOrd="0" destOrd="0" parTransId="{AA1A813A-8839-471A-B165-F31C3C5FEBCC}" sibTransId="{B5C79733-BDC8-4E79-9944-56BBC79ED27B}"/>
    <dgm:cxn modelId="{7DABE3C5-90B4-41DA-BAA6-2BDDF199CF8D}" srcId="{7A2EDE5F-D920-4876-8721-EAB7EF493567}" destId="{FD7597EA-F39E-4BAB-80EC-8528E2C39DDF}" srcOrd="0" destOrd="0" parTransId="{A6448559-4980-4459-AC35-A702A40A9AE3}" sibTransId="{3796ED36-9785-4DA9-B37F-5A11D230F9CA}"/>
    <dgm:cxn modelId="{2B00C1F0-8A84-478B-9756-A1B20977D1D2}" type="presOf" srcId="{7A2EDE5F-D920-4876-8721-EAB7EF493567}" destId="{FA33C230-08CC-4C3F-8650-5F858DD08CAF}" srcOrd="0" destOrd="0" presId="urn:microsoft.com/office/officeart/2005/8/layout/chevron2"/>
    <dgm:cxn modelId="{C5519D64-B1AE-4FC2-A22F-B2FBDBEF5DCC}" type="presOf" srcId="{FD7597EA-F39E-4BAB-80EC-8528E2C39DDF}" destId="{7C84A504-25DB-4D0E-BEAA-B2246F8A076A}" srcOrd="0" destOrd="0" presId="urn:microsoft.com/office/officeart/2005/8/layout/chevron2"/>
    <dgm:cxn modelId="{22090257-D9FF-44FF-A2BF-5BA62EDFF152}" type="presOf" srcId="{42026D35-D7B8-45B9-A8E2-A7069A8B8C5C}" destId="{7A7B89C9-AB71-4228-B002-A5FA0188AEA2}" srcOrd="0" destOrd="0" presId="urn:microsoft.com/office/officeart/2005/8/layout/chevron2"/>
    <dgm:cxn modelId="{83AF2117-F261-463C-A8D9-656915F3B041}" type="presOf" srcId="{C3FD465D-F031-4626-B1ED-F28307101966}" destId="{91C6569D-E2C9-4BBF-8A38-3D862344A16F}" srcOrd="0" destOrd="0" presId="urn:microsoft.com/office/officeart/2005/8/layout/chevron2"/>
    <dgm:cxn modelId="{E1B2D056-421A-4A3F-8DD0-B5AF491897E3}" srcId="{C3FD465D-F031-4626-B1ED-F28307101966}" destId="{7FC4B6F6-E701-47C3-9E9A-DB02AEA89E74}" srcOrd="0" destOrd="0" parTransId="{E0613709-7B48-41BA-AB4A-3ECBB371BB04}" sibTransId="{F73BCF6B-0630-43A2-848F-93B97D7BB25E}"/>
    <dgm:cxn modelId="{60C2F5DB-53F0-49AE-BE8D-A992E9B15BDD}" srcId="{C3FD465D-F031-4626-B1ED-F28307101966}" destId="{231D1C68-F681-4A11-A6E0-C1C2A81DF100}" srcOrd="1" destOrd="0" parTransId="{670DBF0F-3DA7-48F1-AD42-DAEDCE069033}" sibTransId="{DF4616F2-4190-4A1E-9FC0-94B128F3AF49}"/>
    <dgm:cxn modelId="{E041C0D8-CB46-4F3E-85CA-BC8B64C67E54}" srcId="{7FC4B6F6-E701-47C3-9E9A-DB02AEA89E74}" destId="{A48ADA68-3B14-4274-A816-BC431F4774D0}" srcOrd="0" destOrd="0" parTransId="{1D13ABB9-18F8-4990-9647-67B4D3FAE64C}" sibTransId="{1616B96E-DB71-442C-B16E-999BD66307E6}"/>
    <dgm:cxn modelId="{2E7CB4C5-2CED-4A7E-BC8F-7678772C8B79}" type="presOf" srcId="{231D1C68-F681-4A11-A6E0-C1C2A81DF100}" destId="{46BB1734-CF75-42F6-A75F-8FF90684EF2B}" srcOrd="0" destOrd="0" presId="urn:microsoft.com/office/officeart/2005/8/layout/chevron2"/>
    <dgm:cxn modelId="{99E574A6-22B6-4D15-A87D-C905C5560317}" srcId="{C3FD465D-F031-4626-B1ED-F28307101966}" destId="{7A2EDE5F-D920-4876-8721-EAB7EF493567}" srcOrd="2" destOrd="0" parTransId="{C5634EDA-FBE1-448C-89D2-1A4CCE4AA823}" sibTransId="{03FAA003-470F-4DA0-A533-1EC8DC9D1446}"/>
    <dgm:cxn modelId="{D10708B2-C074-40B0-A25D-A6D7DA60B20D}" type="presOf" srcId="{A48ADA68-3B14-4274-A816-BC431F4774D0}" destId="{9F369FD7-3B4F-4F27-A690-8B79767DE1E4}" srcOrd="0" destOrd="0" presId="urn:microsoft.com/office/officeart/2005/8/layout/chevron2"/>
    <dgm:cxn modelId="{2E310D88-3574-4B9D-A532-0A36C281C236}" type="presParOf" srcId="{91C6569D-E2C9-4BBF-8A38-3D862344A16F}" destId="{16960094-E1D0-4976-A919-65F4ED4324E6}" srcOrd="0" destOrd="0" presId="urn:microsoft.com/office/officeart/2005/8/layout/chevron2"/>
    <dgm:cxn modelId="{5ED0D2B8-1D8B-4D14-998D-0DFD6F64F28F}" type="presParOf" srcId="{16960094-E1D0-4976-A919-65F4ED4324E6}" destId="{3AEC8F98-90DC-4459-9574-3713F19B99AF}" srcOrd="0" destOrd="0" presId="urn:microsoft.com/office/officeart/2005/8/layout/chevron2"/>
    <dgm:cxn modelId="{F2F6392F-D2C2-42B6-85EB-62698DA04BD0}" type="presParOf" srcId="{16960094-E1D0-4976-A919-65F4ED4324E6}" destId="{9F369FD7-3B4F-4F27-A690-8B79767DE1E4}" srcOrd="1" destOrd="0" presId="urn:microsoft.com/office/officeart/2005/8/layout/chevron2"/>
    <dgm:cxn modelId="{FA3C8BE1-F9AB-4B32-9F81-D79618B029D2}" type="presParOf" srcId="{91C6569D-E2C9-4BBF-8A38-3D862344A16F}" destId="{78A0E8FA-7809-41DB-8EA4-CE36C68D8C18}" srcOrd="1" destOrd="0" presId="urn:microsoft.com/office/officeart/2005/8/layout/chevron2"/>
    <dgm:cxn modelId="{0E5CF412-CDE4-4695-9C2A-5D895C6F5E52}" type="presParOf" srcId="{91C6569D-E2C9-4BBF-8A38-3D862344A16F}" destId="{3CD20C5A-E50F-4FDE-8710-1858779EA82A}" srcOrd="2" destOrd="0" presId="urn:microsoft.com/office/officeart/2005/8/layout/chevron2"/>
    <dgm:cxn modelId="{BD395422-B6EA-438C-BD2B-116822966275}" type="presParOf" srcId="{3CD20C5A-E50F-4FDE-8710-1858779EA82A}" destId="{46BB1734-CF75-42F6-A75F-8FF90684EF2B}" srcOrd="0" destOrd="0" presId="urn:microsoft.com/office/officeart/2005/8/layout/chevron2"/>
    <dgm:cxn modelId="{E9477918-356D-4792-A9F1-8400A63EC573}" type="presParOf" srcId="{3CD20C5A-E50F-4FDE-8710-1858779EA82A}" destId="{7A7B89C9-AB71-4228-B002-A5FA0188AEA2}" srcOrd="1" destOrd="0" presId="urn:microsoft.com/office/officeart/2005/8/layout/chevron2"/>
    <dgm:cxn modelId="{F057580C-CEC1-454E-8FD7-D074B58518D2}" type="presParOf" srcId="{91C6569D-E2C9-4BBF-8A38-3D862344A16F}" destId="{9C60A630-0767-4BB0-9E13-1722F7DC58C8}" srcOrd="3" destOrd="0" presId="urn:microsoft.com/office/officeart/2005/8/layout/chevron2"/>
    <dgm:cxn modelId="{1D1CDF96-2699-44F4-8B7A-3D6BDEF11AD9}" type="presParOf" srcId="{91C6569D-E2C9-4BBF-8A38-3D862344A16F}" destId="{CA607EB3-8F34-4DC2-98AC-F8F579C30ECE}" srcOrd="4" destOrd="0" presId="urn:microsoft.com/office/officeart/2005/8/layout/chevron2"/>
    <dgm:cxn modelId="{8D3925F2-2170-48E1-81EE-5B8D1416DADA}" type="presParOf" srcId="{CA607EB3-8F34-4DC2-98AC-F8F579C30ECE}" destId="{FA33C230-08CC-4C3F-8650-5F858DD08CAF}" srcOrd="0" destOrd="0" presId="urn:microsoft.com/office/officeart/2005/8/layout/chevron2"/>
    <dgm:cxn modelId="{423513E6-5788-46B5-B086-527FDC0B7439}" type="presParOf" srcId="{CA607EB3-8F34-4DC2-98AC-F8F579C30ECE}" destId="{7C84A504-25DB-4D0E-BEAA-B2246F8A07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894B6C-50A9-4E87-A56A-845B19AF3B8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0C0C110-44AA-43FD-AA35-F51ADECA9372}">
      <dgm:prSet phldrT="[Tekst]" custT="1"/>
      <dgm:spPr>
        <a:solidFill>
          <a:srgbClr val="00B0F0"/>
        </a:solidFill>
      </dgm:spPr>
      <dgm:t>
        <a:bodyPr/>
        <a:lstStyle/>
        <a:p>
          <a:r>
            <a:rPr lang="pl-PL" altLang="pl-PL" sz="2200" b="1" dirty="0" smtClean="0">
              <a:solidFill>
                <a:srgbClr val="FFE7FA"/>
              </a:solidFill>
            </a:rPr>
            <a:t>Zapewnić uczniom możliwość korzystania </a:t>
          </a:r>
          <a:br>
            <a:rPr lang="pl-PL" altLang="pl-PL" sz="2200" b="1" dirty="0" smtClean="0">
              <a:solidFill>
                <a:srgbClr val="FFE7FA"/>
              </a:solidFill>
            </a:rPr>
          </a:br>
          <a:r>
            <a:rPr lang="pl-PL" altLang="pl-PL" sz="2200" b="1" dirty="0" smtClean="0">
              <a:solidFill>
                <a:srgbClr val="FFE7FA"/>
              </a:solidFill>
            </a:rPr>
            <a:t>z biblioteki, zgodnie z art. 67 ust. 1 pkt 2 ustawy z dnia </a:t>
          </a:r>
          <a:br>
            <a:rPr lang="pl-PL" altLang="pl-PL" sz="2200" b="1" dirty="0" smtClean="0">
              <a:solidFill>
                <a:srgbClr val="FFE7FA"/>
              </a:solidFill>
            </a:rPr>
          </a:br>
          <a:r>
            <a:rPr lang="pl-PL" altLang="pl-PL" sz="2200" b="1" dirty="0" smtClean="0">
              <a:solidFill>
                <a:srgbClr val="FFE7FA"/>
              </a:solidFill>
            </a:rPr>
            <a:t>7 września 1991 r. </a:t>
          </a:r>
          <a:br>
            <a:rPr lang="pl-PL" altLang="pl-PL" sz="2200" b="1" dirty="0" smtClean="0">
              <a:solidFill>
                <a:srgbClr val="FFE7FA"/>
              </a:solidFill>
            </a:rPr>
          </a:br>
          <a:r>
            <a:rPr lang="pl-PL" altLang="pl-PL" sz="2200" b="1" dirty="0" smtClean="0">
              <a:solidFill>
                <a:srgbClr val="FFE7FA"/>
              </a:solidFill>
            </a:rPr>
            <a:t>o systemie oświaty</a:t>
          </a:r>
          <a:endParaRPr lang="pl-PL" sz="2200" b="1" dirty="0" smtClean="0">
            <a:solidFill>
              <a:srgbClr val="FFE7FA"/>
            </a:solidFill>
          </a:endParaRPr>
        </a:p>
      </dgm:t>
    </dgm:pt>
    <dgm:pt modelId="{11600ACF-A3FF-4D49-9E80-D7DD7D5772AE}" type="parTrans" cxnId="{DE401F6E-D9B9-4FC1-A76E-C71C8CA745B4}">
      <dgm:prSet/>
      <dgm:spPr/>
      <dgm:t>
        <a:bodyPr/>
        <a:lstStyle/>
        <a:p>
          <a:endParaRPr lang="pl-PL"/>
        </a:p>
      </dgm:t>
    </dgm:pt>
    <dgm:pt modelId="{5A9A08CF-B515-425C-879B-140B381B4382}" type="sibTrans" cxnId="{DE401F6E-D9B9-4FC1-A76E-C71C8CA745B4}">
      <dgm:prSet/>
      <dgm:spPr/>
      <dgm:t>
        <a:bodyPr/>
        <a:lstStyle/>
        <a:p>
          <a:endParaRPr lang="pl-PL"/>
        </a:p>
      </dgm:t>
    </dgm:pt>
    <dgm:pt modelId="{FFBEB81D-BF98-4EBB-AC71-5C9533F43121}">
      <dgm:prSet phldrT="[Tekst]" custT="1"/>
      <dgm:spPr>
        <a:solidFill>
          <a:srgbClr val="00B0F0"/>
        </a:solidFill>
      </dgm:spPr>
      <dgm:t>
        <a:bodyPr/>
        <a:lstStyle/>
        <a:p>
          <a:endParaRPr lang="pl-PL" altLang="pl-PL" sz="2200" b="1" dirty="0" smtClean="0">
            <a:solidFill>
              <a:srgbClr val="FF0000"/>
            </a:solidFill>
          </a:endParaRPr>
        </a:p>
        <a:p>
          <a:r>
            <a:rPr lang="pl-PL" altLang="pl-PL" sz="2200" b="1" dirty="0" smtClean="0">
              <a:solidFill>
                <a:srgbClr val="FFE7FA"/>
              </a:solidFill>
            </a:rPr>
            <a:t>Zaleca się aby umowa o praktyczną naukę zawodu organizowana poza szkołą zawierała informacje, o których mowa w § 7 ust. 3 </a:t>
          </a:r>
          <a:r>
            <a:rPr lang="pl-PL" altLang="pl-PL" sz="2200" b="1" dirty="0" err="1" smtClean="0">
              <a:solidFill>
                <a:srgbClr val="FFE7FA"/>
              </a:solidFill>
            </a:rPr>
            <a:t>rozp</a:t>
          </a:r>
          <a:r>
            <a:rPr lang="pl-PL" altLang="pl-PL" sz="2200" b="1" dirty="0" smtClean="0">
              <a:solidFill>
                <a:srgbClr val="FFE7FA"/>
              </a:solidFill>
            </a:rPr>
            <a:t>. MEN z dnia 15 grudnia 2010 r. </a:t>
          </a:r>
          <a:br>
            <a:rPr lang="pl-PL" altLang="pl-PL" sz="2200" b="1" dirty="0" smtClean="0">
              <a:solidFill>
                <a:srgbClr val="FFE7FA"/>
              </a:solidFill>
            </a:rPr>
          </a:br>
          <a:r>
            <a:rPr lang="pl-PL" altLang="pl-PL" sz="2200" b="1" dirty="0" smtClean="0">
              <a:solidFill>
                <a:srgbClr val="FFE7FA"/>
              </a:solidFill>
            </a:rPr>
            <a:t>w sprawie praktycznej nauki zawodu (Dz. U. </a:t>
          </a:r>
          <a:br>
            <a:rPr lang="pl-PL" altLang="pl-PL" sz="2200" b="1" dirty="0" smtClean="0">
              <a:solidFill>
                <a:srgbClr val="FFE7FA"/>
              </a:solidFill>
            </a:rPr>
          </a:br>
          <a:r>
            <a:rPr lang="pl-PL" altLang="pl-PL" sz="2200" b="1" dirty="0" smtClean="0">
              <a:solidFill>
                <a:srgbClr val="FFE7FA"/>
              </a:solidFill>
            </a:rPr>
            <a:t>z 2010 r. nr 244, poz. 1625 z </a:t>
          </a:r>
          <a:r>
            <a:rPr lang="pl-PL" altLang="pl-PL" sz="2200" b="1" dirty="0" err="1" smtClean="0">
              <a:solidFill>
                <a:srgbClr val="FFE7FA"/>
              </a:solidFill>
            </a:rPr>
            <a:t>późn</a:t>
          </a:r>
          <a:r>
            <a:rPr lang="pl-PL" altLang="pl-PL" sz="2200" b="1" dirty="0" smtClean="0">
              <a:solidFill>
                <a:srgbClr val="FFE7FA"/>
              </a:solidFill>
            </a:rPr>
            <a:t>. zm.)</a:t>
          </a:r>
          <a:endParaRPr lang="pl-PL" sz="2200" b="1" dirty="0" smtClean="0">
            <a:solidFill>
              <a:srgbClr val="FFE7FA"/>
            </a:solidFill>
          </a:endParaRPr>
        </a:p>
      </dgm:t>
    </dgm:pt>
    <dgm:pt modelId="{5F506156-4679-464C-9543-F6656801BB49}" type="parTrans" cxnId="{0ACD699C-EDCA-474F-84DB-AD906B8A9C5F}">
      <dgm:prSet/>
      <dgm:spPr/>
      <dgm:t>
        <a:bodyPr/>
        <a:lstStyle/>
        <a:p>
          <a:endParaRPr lang="pl-PL"/>
        </a:p>
      </dgm:t>
    </dgm:pt>
    <dgm:pt modelId="{DE8BED03-F775-4C59-A0D2-BDBE9E3A89CB}" type="sibTrans" cxnId="{0ACD699C-EDCA-474F-84DB-AD906B8A9C5F}">
      <dgm:prSet/>
      <dgm:spPr/>
      <dgm:t>
        <a:bodyPr/>
        <a:lstStyle/>
        <a:p>
          <a:endParaRPr lang="pl-PL"/>
        </a:p>
      </dgm:t>
    </dgm:pt>
    <dgm:pt modelId="{5A95BB1E-ECC2-421C-8B09-4FD5AA336C85}">
      <dgm:prSet phldrT="[Tekst]" custT="1"/>
      <dgm:spPr>
        <a:solidFill>
          <a:srgbClr val="00B0F0"/>
        </a:solidFill>
      </dgm:spPr>
      <dgm:t>
        <a:bodyPr/>
        <a:lstStyle/>
        <a:p>
          <a:endParaRPr lang="pl-PL" altLang="pl-PL" sz="2000" b="1" dirty="0" smtClean="0">
            <a:solidFill>
              <a:srgbClr val="FFE7FA"/>
            </a:solidFill>
          </a:endParaRPr>
        </a:p>
        <a:p>
          <a:r>
            <a:rPr lang="pl-PL" altLang="pl-PL" sz="2000" b="1" dirty="0" smtClean="0">
              <a:solidFill>
                <a:srgbClr val="FFE7FA"/>
              </a:solidFill>
            </a:rPr>
            <a:t>Uzupełnić statut </a:t>
          </a:r>
          <a:br>
            <a:rPr lang="pl-PL" altLang="pl-PL" sz="2000" b="1" dirty="0" smtClean="0">
              <a:solidFill>
                <a:srgbClr val="FFE7FA"/>
              </a:solidFill>
            </a:rPr>
          </a:br>
          <a:r>
            <a:rPr lang="pl-PL" altLang="pl-PL" sz="2000" b="1" dirty="0" smtClean="0">
              <a:solidFill>
                <a:srgbClr val="FFE7FA"/>
              </a:solidFill>
            </a:rPr>
            <a:t>szkoły, zgodnie z § 8 ust. 2 </a:t>
          </a:r>
          <a:br>
            <a:rPr lang="pl-PL" altLang="pl-PL" sz="2000" b="1" dirty="0" smtClean="0">
              <a:solidFill>
                <a:srgbClr val="FFE7FA"/>
              </a:solidFill>
            </a:rPr>
          </a:br>
          <a:r>
            <a:rPr lang="pl-PL" altLang="pl-PL" sz="2000" b="1" dirty="0" smtClean="0">
              <a:solidFill>
                <a:srgbClr val="FFE7FA"/>
              </a:solidFill>
            </a:rPr>
            <a:t>załącznika nr 2, § 10 ust. 2 załącznika nr 3 i 4,  § 11 ust. 2 załącznika nr 5a i § 12 ust. 2 załącznika nr 5b pkt 6 </a:t>
          </a:r>
          <a:r>
            <a:rPr lang="pl-PL" altLang="pl-PL" sz="2000" b="1" dirty="0" err="1" smtClean="0">
              <a:solidFill>
                <a:srgbClr val="FFE7FA"/>
              </a:solidFill>
            </a:rPr>
            <a:t>rozp</a:t>
          </a:r>
          <a:r>
            <a:rPr lang="pl-PL" altLang="pl-PL" sz="2000" b="1" dirty="0" smtClean="0">
              <a:solidFill>
                <a:srgbClr val="FFE7FA"/>
              </a:solidFill>
            </a:rPr>
            <a:t>. MEN z dnia 21 maja 2001 r. </a:t>
          </a:r>
          <a:br>
            <a:rPr lang="pl-PL" altLang="pl-PL" sz="2000" b="1" dirty="0" smtClean="0">
              <a:solidFill>
                <a:srgbClr val="FFE7FA"/>
              </a:solidFill>
            </a:rPr>
          </a:br>
          <a:r>
            <a:rPr lang="pl-PL" altLang="pl-PL" sz="2000" b="1" dirty="0" smtClean="0">
              <a:solidFill>
                <a:srgbClr val="FFE7FA"/>
              </a:solidFill>
            </a:rPr>
            <a:t>w sprawie ramowych statutów publicznego przedszkola oraz publicznych szkół (Dz. U. nr 612, poz. 624, z </a:t>
          </a:r>
          <a:r>
            <a:rPr lang="pl-PL" altLang="pl-PL" sz="2000" b="1" dirty="0" err="1" smtClean="0">
              <a:solidFill>
                <a:srgbClr val="FFE7FA"/>
              </a:solidFill>
            </a:rPr>
            <a:t>późn</a:t>
          </a:r>
          <a:r>
            <a:rPr lang="pl-PL" altLang="pl-PL" sz="2000" b="1" dirty="0" smtClean="0">
              <a:solidFill>
                <a:srgbClr val="FFE7FA"/>
              </a:solidFill>
            </a:rPr>
            <a:t>. zm.) </a:t>
          </a:r>
        </a:p>
        <a:p>
          <a:r>
            <a:rPr lang="pl-PL" altLang="pl-PL" sz="2000" b="1" dirty="0" smtClean="0">
              <a:solidFill>
                <a:srgbClr val="C00000"/>
              </a:solidFill>
            </a:rPr>
            <a:t> </a:t>
          </a:r>
          <a:endParaRPr lang="pl-PL" sz="2000" b="1" dirty="0" smtClean="0">
            <a:solidFill>
              <a:srgbClr val="C00000"/>
            </a:solidFill>
          </a:endParaRPr>
        </a:p>
      </dgm:t>
    </dgm:pt>
    <dgm:pt modelId="{22AA59DF-737C-4B07-B070-83C2A3835769}" type="parTrans" cxnId="{EB09955A-26F9-4B59-BABC-F8BD297580CF}">
      <dgm:prSet/>
      <dgm:spPr/>
      <dgm:t>
        <a:bodyPr/>
        <a:lstStyle/>
        <a:p>
          <a:endParaRPr lang="pl-PL"/>
        </a:p>
      </dgm:t>
    </dgm:pt>
    <dgm:pt modelId="{145B4A37-2B4C-4C79-8AEC-061029D05673}" type="sibTrans" cxnId="{EB09955A-26F9-4B59-BABC-F8BD297580CF}">
      <dgm:prSet/>
      <dgm:spPr/>
      <dgm:t>
        <a:bodyPr/>
        <a:lstStyle/>
        <a:p>
          <a:endParaRPr lang="pl-PL"/>
        </a:p>
      </dgm:t>
    </dgm:pt>
    <dgm:pt modelId="{31D92DBA-CEC7-4145-A107-1E5E1E3DC5AA}" type="pres">
      <dgm:prSet presAssocID="{20894B6C-50A9-4E87-A56A-845B19AF3B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08E4F9F-A5A8-4010-999F-D7B3D07E5DBC}" type="pres">
      <dgm:prSet presAssocID="{10C0C110-44AA-43FD-AA35-F51ADECA9372}" presName="node" presStyleLbl="node1" presStyleIdx="0" presStyleCnt="3" custScaleX="971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AA8E8B-8340-4B00-8E66-95D3C220738B}" type="pres">
      <dgm:prSet presAssocID="{5A9A08CF-B515-425C-879B-140B381B4382}" presName="sibTrans" presStyleCnt="0"/>
      <dgm:spPr/>
    </dgm:pt>
    <dgm:pt modelId="{8B0C6730-AF71-4A74-ADC6-DD932B46A7D9}" type="pres">
      <dgm:prSet presAssocID="{5A95BB1E-ECC2-421C-8B09-4FD5AA336C85}" presName="node" presStyleLbl="node1" presStyleIdx="1" presStyleCnt="3" custScaleX="13982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E5E1D7-C18D-4CC5-AD88-DFD77FE7B3E9}" type="pres">
      <dgm:prSet presAssocID="{145B4A37-2B4C-4C79-8AEC-061029D05673}" presName="sibTrans" presStyleCnt="0"/>
      <dgm:spPr/>
    </dgm:pt>
    <dgm:pt modelId="{ED97D137-9803-4D24-871C-06A498B608B1}" type="pres">
      <dgm:prSet presAssocID="{FFBEB81D-BF98-4EBB-AC71-5C9533F43121}" presName="node" presStyleLbl="node1" presStyleIdx="2" presStyleCnt="3" custScaleX="1284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B09955A-26F9-4B59-BABC-F8BD297580CF}" srcId="{20894B6C-50A9-4E87-A56A-845B19AF3B88}" destId="{5A95BB1E-ECC2-421C-8B09-4FD5AA336C85}" srcOrd="1" destOrd="0" parTransId="{22AA59DF-737C-4B07-B070-83C2A3835769}" sibTransId="{145B4A37-2B4C-4C79-8AEC-061029D05673}"/>
    <dgm:cxn modelId="{3824E62D-37AD-461E-A585-E97E29E3B345}" type="presOf" srcId="{10C0C110-44AA-43FD-AA35-F51ADECA9372}" destId="{708E4F9F-A5A8-4010-999F-D7B3D07E5DBC}" srcOrd="0" destOrd="0" presId="urn:microsoft.com/office/officeart/2005/8/layout/hList6"/>
    <dgm:cxn modelId="{0ACD699C-EDCA-474F-84DB-AD906B8A9C5F}" srcId="{20894B6C-50A9-4E87-A56A-845B19AF3B88}" destId="{FFBEB81D-BF98-4EBB-AC71-5C9533F43121}" srcOrd="2" destOrd="0" parTransId="{5F506156-4679-464C-9543-F6656801BB49}" sibTransId="{DE8BED03-F775-4C59-A0D2-BDBE9E3A89CB}"/>
    <dgm:cxn modelId="{DE401F6E-D9B9-4FC1-A76E-C71C8CA745B4}" srcId="{20894B6C-50A9-4E87-A56A-845B19AF3B88}" destId="{10C0C110-44AA-43FD-AA35-F51ADECA9372}" srcOrd="0" destOrd="0" parTransId="{11600ACF-A3FF-4D49-9E80-D7DD7D5772AE}" sibTransId="{5A9A08CF-B515-425C-879B-140B381B4382}"/>
    <dgm:cxn modelId="{AFDA1342-CB94-4DE3-8C9A-AB64974B58B5}" type="presOf" srcId="{5A95BB1E-ECC2-421C-8B09-4FD5AA336C85}" destId="{8B0C6730-AF71-4A74-ADC6-DD932B46A7D9}" srcOrd="0" destOrd="0" presId="urn:microsoft.com/office/officeart/2005/8/layout/hList6"/>
    <dgm:cxn modelId="{4D93E3C4-1C74-4FAD-92F1-61E24D5BE4E6}" type="presOf" srcId="{FFBEB81D-BF98-4EBB-AC71-5C9533F43121}" destId="{ED97D137-9803-4D24-871C-06A498B608B1}" srcOrd="0" destOrd="0" presId="urn:microsoft.com/office/officeart/2005/8/layout/hList6"/>
    <dgm:cxn modelId="{DE6C6CD5-FCF0-4966-8E7D-E1AD0E39CAD5}" type="presOf" srcId="{20894B6C-50A9-4E87-A56A-845B19AF3B88}" destId="{31D92DBA-CEC7-4145-A107-1E5E1E3DC5AA}" srcOrd="0" destOrd="0" presId="urn:microsoft.com/office/officeart/2005/8/layout/hList6"/>
    <dgm:cxn modelId="{ABDDD694-37FF-4646-9A9C-2B3840A8ADEE}" type="presParOf" srcId="{31D92DBA-CEC7-4145-A107-1E5E1E3DC5AA}" destId="{708E4F9F-A5A8-4010-999F-D7B3D07E5DBC}" srcOrd="0" destOrd="0" presId="urn:microsoft.com/office/officeart/2005/8/layout/hList6"/>
    <dgm:cxn modelId="{8D7FEC95-C031-42B8-849E-662039AA4749}" type="presParOf" srcId="{31D92DBA-CEC7-4145-A107-1E5E1E3DC5AA}" destId="{88AA8E8B-8340-4B00-8E66-95D3C220738B}" srcOrd="1" destOrd="0" presId="urn:microsoft.com/office/officeart/2005/8/layout/hList6"/>
    <dgm:cxn modelId="{95F8BFA2-099F-4807-9A3F-750A8E2DCFA1}" type="presParOf" srcId="{31D92DBA-CEC7-4145-A107-1E5E1E3DC5AA}" destId="{8B0C6730-AF71-4A74-ADC6-DD932B46A7D9}" srcOrd="2" destOrd="0" presId="urn:microsoft.com/office/officeart/2005/8/layout/hList6"/>
    <dgm:cxn modelId="{DD02F234-80C2-428B-A6C8-793C3EBD14E1}" type="presParOf" srcId="{31D92DBA-CEC7-4145-A107-1E5E1E3DC5AA}" destId="{EFE5E1D7-C18D-4CC5-AD88-DFD77FE7B3E9}" srcOrd="3" destOrd="0" presId="urn:microsoft.com/office/officeart/2005/8/layout/hList6"/>
    <dgm:cxn modelId="{62429B9C-43C9-462A-A777-9C944CE8BD90}" type="presParOf" srcId="{31D92DBA-CEC7-4145-A107-1E5E1E3DC5AA}" destId="{ED97D137-9803-4D24-871C-06A498B608B1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894B6C-50A9-4E87-A56A-845B19AF3B8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A95BB1E-ECC2-421C-8B09-4FD5AA336C85}">
      <dgm:prSet phldrT="[Tekst]" custT="1"/>
      <dgm:spPr>
        <a:solidFill>
          <a:srgbClr val="00B0F0"/>
        </a:solidFill>
      </dgm:spPr>
      <dgm:t>
        <a:bodyPr/>
        <a:lstStyle/>
        <a:p>
          <a:r>
            <a:rPr lang="pl-PL" altLang="pl-PL" sz="2200" b="1" dirty="0" smtClean="0"/>
            <a:t>Zapewnienie uczniom bezpieczeństwa</a:t>
          </a:r>
          <a:endParaRPr lang="pl-PL" sz="2200" b="1" dirty="0" smtClean="0"/>
        </a:p>
      </dgm:t>
    </dgm:pt>
    <dgm:pt modelId="{22AA59DF-737C-4B07-B070-83C2A3835769}" type="parTrans" cxnId="{EB09955A-26F9-4B59-BABC-F8BD297580CF}">
      <dgm:prSet/>
      <dgm:spPr/>
      <dgm:t>
        <a:bodyPr/>
        <a:lstStyle/>
        <a:p>
          <a:endParaRPr lang="pl-PL"/>
        </a:p>
      </dgm:t>
    </dgm:pt>
    <dgm:pt modelId="{145B4A37-2B4C-4C79-8AEC-061029D05673}" type="sibTrans" cxnId="{EB09955A-26F9-4B59-BABC-F8BD297580CF}">
      <dgm:prSet/>
      <dgm:spPr/>
      <dgm:t>
        <a:bodyPr/>
        <a:lstStyle/>
        <a:p>
          <a:endParaRPr lang="pl-PL"/>
        </a:p>
      </dgm:t>
    </dgm:pt>
    <dgm:pt modelId="{F2753FBB-1165-4357-9F70-9D243DFBD7A5}">
      <dgm:prSet phldrT="[Tekst]" custT="1"/>
      <dgm:spPr>
        <a:solidFill>
          <a:srgbClr val="00B0F0"/>
        </a:solidFill>
      </dgm:spPr>
      <dgm:t>
        <a:bodyPr/>
        <a:lstStyle/>
        <a:p>
          <a:r>
            <a:rPr lang="pl-PL" sz="2200" b="1" dirty="0" smtClean="0"/>
            <a:t>Przestrzeganie statutu szkoły </a:t>
          </a:r>
          <a:br>
            <a:rPr lang="pl-PL" sz="2200" b="1" dirty="0" smtClean="0"/>
          </a:br>
          <a:r>
            <a:rPr lang="pl-PL" sz="2200" b="1" dirty="0" smtClean="0"/>
            <a:t>i placówki</a:t>
          </a:r>
        </a:p>
      </dgm:t>
    </dgm:pt>
    <dgm:pt modelId="{0B7CF4B9-C3CD-4858-A747-0E205AA099BB}" type="parTrans" cxnId="{9FB81C43-7A30-4D6D-BD38-13FB4D012D67}">
      <dgm:prSet/>
      <dgm:spPr/>
      <dgm:t>
        <a:bodyPr/>
        <a:lstStyle/>
        <a:p>
          <a:endParaRPr lang="pl-PL"/>
        </a:p>
      </dgm:t>
    </dgm:pt>
    <dgm:pt modelId="{B1A6F17F-D38D-4DFB-B0C0-3E8012BCE6AF}" type="sibTrans" cxnId="{9FB81C43-7A30-4D6D-BD38-13FB4D012D67}">
      <dgm:prSet/>
      <dgm:spPr/>
      <dgm:t>
        <a:bodyPr/>
        <a:lstStyle/>
        <a:p>
          <a:endParaRPr lang="pl-PL"/>
        </a:p>
      </dgm:t>
    </dgm:pt>
    <dgm:pt modelId="{B1021A1A-A266-4D85-BFD7-A0467C099A5B}">
      <dgm:prSet phldrT="[Tekst]" custT="1"/>
      <dgm:spPr>
        <a:solidFill>
          <a:srgbClr val="00B0F0"/>
        </a:solidFill>
      </dgm:spPr>
      <dgm:t>
        <a:bodyPr/>
        <a:lstStyle/>
        <a:p>
          <a:r>
            <a:rPr lang="pl-PL" altLang="pl-PL" sz="2200" b="1" dirty="0" smtClean="0"/>
            <a:t>Przestrzeganie zasad oceniania, klasyfikowania          i promowania uczniów </a:t>
          </a:r>
          <a:endParaRPr lang="pl-PL" sz="2200" b="1" dirty="0" smtClean="0"/>
        </a:p>
      </dgm:t>
    </dgm:pt>
    <dgm:pt modelId="{21EBB161-CE65-4784-B8AC-2B62BA0F98B9}" type="parTrans" cxnId="{53C7E07C-3436-48BC-9DF7-3E8103325182}">
      <dgm:prSet/>
      <dgm:spPr/>
      <dgm:t>
        <a:bodyPr/>
        <a:lstStyle/>
        <a:p>
          <a:endParaRPr lang="pl-PL"/>
        </a:p>
      </dgm:t>
    </dgm:pt>
    <dgm:pt modelId="{371ED2EC-E5A2-4E45-AE62-C8DF9C9B88C2}" type="sibTrans" cxnId="{53C7E07C-3436-48BC-9DF7-3E8103325182}">
      <dgm:prSet/>
      <dgm:spPr/>
      <dgm:t>
        <a:bodyPr/>
        <a:lstStyle/>
        <a:p>
          <a:endParaRPr lang="pl-PL"/>
        </a:p>
      </dgm:t>
    </dgm:pt>
    <dgm:pt modelId="{4D90E916-AF7A-4704-B5F2-CBB802E72228}">
      <dgm:prSet phldrT="[Tekst]" custT="1"/>
      <dgm:spPr>
        <a:solidFill>
          <a:srgbClr val="00B0F0"/>
        </a:solidFill>
      </dgm:spPr>
      <dgm:t>
        <a:bodyPr/>
        <a:lstStyle/>
        <a:p>
          <a:r>
            <a:rPr lang="pl-PL" altLang="pl-PL" sz="2200" b="1" dirty="0" smtClean="0"/>
            <a:t>Przestrzeganie praw dziecka </a:t>
          </a:r>
          <a:br>
            <a:rPr lang="pl-PL" altLang="pl-PL" sz="2200" b="1" dirty="0" smtClean="0"/>
          </a:br>
          <a:r>
            <a:rPr lang="pl-PL" altLang="pl-PL" sz="2200" b="1" dirty="0" smtClean="0"/>
            <a:t>i praw ucznia</a:t>
          </a:r>
          <a:endParaRPr lang="pl-PL" sz="2200" b="1" dirty="0" smtClean="0"/>
        </a:p>
      </dgm:t>
    </dgm:pt>
    <dgm:pt modelId="{62B5BFB8-4E7C-4228-A21B-417A975A1F6A}" type="parTrans" cxnId="{563AF3B7-9556-49C4-BFC2-721CDCB4F460}">
      <dgm:prSet/>
      <dgm:spPr/>
      <dgm:t>
        <a:bodyPr/>
        <a:lstStyle/>
        <a:p>
          <a:endParaRPr lang="pl-PL"/>
        </a:p>
      </dgm:t>
    </dgm:pt>
    <dgm:pt modelId="{A4200B57-D9B5-49A0-8939-B923683CE44B}" type="sibTrans" cxnId="{563AF3B7-9556-49C4-BFC2-721CDCB4F460}">
      <dgm:prSet/>
      <dgm:spPr/>
      <dgm:t>
        <a:bodyPr/>
        <a:lstStyle/>
        <a:p>
          <a:endParaRPr lang="pl-PL"/>
        </a:p>
      </dgm:t>
    </dgm:pt>
    <dgm:pt modelId="{31D92DBA-CEC7-4145-A107-1E5E1E3DC5AA}" type="pres">
      <dgm:prSet presAssocID="{20894B6C-50A9-4E87-A56A-845B19AF3B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B0C6730-AF71-4A74-ADC6-DD932B46A7D9}" type="pres">
      <dgm:prSet presAssocID="{5A95BB1E-ECC2-421C-8B09-4FD5AA336C85}" presName="node" presStyleLbl="node1" presStyleIdx="0" presStyleCnt="4" custLinFactNeighborX="10414" custLinFactNeighborY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E5E1D7-C18D-4CC5-AD88-DFD77FE7B3E9}" type="pres">
      <dgm:prSet presAssocID="{145B4A37-2B4C-4C79-8AEC-061029D05673}" presName="sibTrans" presStyleCnt="0"/>
      <dgm:spPr/>
    </dgm:pt>
    <dgm:pt modelId="{958508F7-0BFD-4D04-BDA0-3D550B595D1F}" type="pres">
      <dgm:prSet presAssocID="{F2753FBB-1165-4357-9F70-9D243DFBD7A5}" presName="node" presStyleLbl="node1" presStyleIdx="1" presStyleCnt="4" custLinFactNeighborX="-36932" custLinFactNeighborY="15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2C80EE-FB01-4ECC-9D86-88697F13A463}" type="pres">
      <dgm:prSet presAssocID="{B1A6F17F-D38D-4DFB-B0C0-3E8012BCE6AF}" presName="sibTrans" presStyleCnt="0"/>
      <dgm:spPr/>
    </dgm:pt>
    <dgm:pt modelId="{2584FC2A-70E1-46F7-8156-DF50A01D07AE}" type="pres">
      <dgm:prSet presAssocID="{B1021A1A-A266-4D85-BFD7-A0467C099A5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464408-C8C5-4AEF-8C01-3C544D6C153B}" type="pres">
      <dgm:prSet presAssocID="{371ED2EC-E5A2-4E45-AE62-C8DF9C9B88C2}" presName="sibTrans" presStyleCnt="0"/>
      <dgm:spPr/>
    </dgm:pt>
    <dgm:pt modelId="{60997E28-0229-4EFE-9322-C71C67F98D0A}" type="pres">
      <dgm:prSet presAssocID="{4D90E916-AF7A-4704-B5F2-CBB802E72228}" presName="node" presStyleLbl="node1" presStyleIdx="3" presStyleCnt="4" custLinFactNeighborX="1359" custLinFactNeighborY="-15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0171050-3AE8-489D-8702-A3E67E8DED7B}" type="presOf" srcId="{20894B6C-50A9-4E87-A56A-845B19AF3B88}" destId="{31D92DBA-CEC7-4145-A107-1E5E1E3DC5AA}" srcOrd="0" destOrd="0" presId="urn:microsoft.com/office/officeart/2005/8/layout/hList6"/>
    <dgm:cxn modelId="{EB09955A-26F9-4B59-BABC-F8BD297580CF}" srcId="{20894B6C-50A9-4E87-A56A-845B19AF3B88}" destId="{5A95BB1E-ECC2-421C-8B09-4FD5AA336C85}" srcOrd="0" destOrd="0" parTransId="{22AA59DF-737C-4B07-B070-83C2A3835769}" sibTransId="{145B4A37-2B4C-4C79-8AEC-061029D05673}"/>
    <dgm:cxn modelId="{9F5B6A9E-0ACD-47EC-8DDB-BC6A271DFAEC}" type="presOf" srcId="{4D90E916-AF7A-4704-B5F2-CBB802E72228}" destId="{60997E28-0229-4EFE-9322-C71C67F98D0A}" srcOrd="0" destOrd="0" presId="urn:microsoft.com/office/officeart/2005/8/layout/hList6"/>
    <dgm:cxn modelId="{EB0EA9F4-F089-485D-B8F8-2281D979A143}" type="presOf" srcId="{B1021A1A-A266-4D85-BFD7-A0467C099A5B}" destId="{2584FC2A-70E1-46F7-8156-DF50A01D07AE}" srcOrd="0" destOrd="0" presId="urn:microsoft.com/office/officeart/2005/8/layout/hList6"/>
    <dgm:cxn modelId="{53C7E07C-3436-48BC-9DF7-3E8103325182}" srcId="{20894B6C-50A9-4E87-A56A-845B19AF3B88}" destId="{B1021A1A-A266-4D85-BFD7-A0467C099A5B}" srcOrd="2" destOrd="0" parTransId="{21EBB161-CE65-4784-B8AC-2B62BA0F98B9}" sibTransId="{371ED2EC-E5A2-4E45-AE62-C8DF9C9B88C2}"/>
    <dgm:cxn modelId="{FC451CAF-9C33-46E4-A3D7-8243F01B64A8}" type="presOf" srcId="{F2753FBB-1165-4357-9F70-9D243DFBD7A5}" destId="{958508F7-0BFD-4D04-BDA0-3D550B595D1F}" srcOrd="0" destOrd="0" presId="urn:microsoft.com/office/officeart/2005/8/layout/hList6"/>
    <dgm:cxn modelId="{563AF3B7-9556-49C4-BFC2-721CDCB4F460}" srcId="{20894B6C-50A9-4E87-A56A-845B19AF3B88}" destId="{4D90E916-AF7A-4704-B5F2-CBB802E72228}" srcOrd="3" destOrd="0" parTransId="{62B5BFB8-4E7C-4228-A21B-417A975A1F6A}" sibTransId="{A4200B57-D9B5-49A0-8939-B923683CE44B}"/>
    <dgm:cxn modelId="{9FB81C43-7A30-4D6D-BD38-13FB4D012D67}" srcId="{20894B6C-50A9-4E87-A56A-845B19AF3B88}" destId="{F2753FBB-1165-4357-9F70-9D243DFBD7A5}" srcOrd="1" destOrd="0" parTransId="{0B7CF4B9-C3CD-4858-A747-0E205AA099BB}" sibTransId="{B1A6F17F-D38D-4DFB-B0C0-3E8012BCE6AF}"/>
    <dgm:cxn modelId="{7FCC8A3E-9F10-40CA-84AA-B26608035C3A}" type="presOf" srcId="{5A95BB1E-ECC2-421C-8B09-4FD5AA336C85}" destId="{8B0C6730-AF71-4A74-ADC6-DD932B46A7D9}" srcOrd="0" destOrd="0" presId="urn:microsoft.com/office/officeart/2005/8/layout/hList6"/>
    <dgm:cxn modelId="{08BB5A85-8D3D-45B5-AF9F-ED5E0442C320}" type="presParOf" srcId="{31D92DBA-CEC7-4145-A107-1E5E1E3DC5AA}" destId="{8B0C6730-AF71-4A74-ADC6-DD932B46A7D9}" srcOrd="0" destOrd="0" presId="urn:microsoft.com/office/officeart/2005/8/layout/hList6"/>
    <dgm:cxn modelId="{A00AB75B-147C-471A-AC92-8CFABC85A7E3}" type="presParOf" srcId="{31D92DBA-CEC7-4145-A107-1E5E1E3DC5AA}" destId="{EFE5E1D7-C18D-4CC5-AD88-DFD77FE7B3E9}" srcOrd="1" destOrd="0" presId="urn:microsoft.com/office/officeart/2005/8/layout/hList6"/>
    <dgm:cxn modelId="{0FC6F785-808C-456C-A88D-52743C8AD0C2}" type="presParOf" srcId="{31D92DBA-CEC7-4145-A107-1E5E1E3DC5AA}" destId="{958508F7-0BFD-4D04-BDA0-3D550B595D1F}" srcOrd="2" destOrd="0" presId="urn:microsoft.com/office/officeart/2005/8/layout/hList6"/>
    <dgm:cxn modelId="{BD1C3328-F4AC-4F2D-A40C-795CAFEDEB19}" type="presParOf" srcId="{31D92DBA-CEC7-4145-A107-1E5E1E3DC5AA}" destId="{222C80EE-FB01-4ECC-9D86-88697F13A463}" srcOrd="3" destOrd="0" presId="urn:microsoft.com/office/officeart/2005/8/layout/hList6"/>
    <dgm:cxn modelId="{0351CCBF-0A80-43C2-8BB7-7A6F0898D220}" type="presParOf" srcId="{31D92DBA-CEC7-4145-A107-1E5E1E3DC5AA}" destId="{2584FC2A-70E1-46F7-8156-DF50A01D07AE}" srcOrd="4" destOrd="0" presId="urn:microsoft.com/office/officeart/2005/8/layout/hList6"/>
    <dgm:cxn modelId="{415B6843-822E-495D-A45F-E221F86EFD27}" type="presParOf" srcId="{31D92DBA-CEC7-4145-A107-1E5E1E3DC5AA}" destId="{8A464408-C8C5-4AEF-8C01-3C544D6C153B}" srcOrd="5" destOrd="0" presId="urn:microsoft.com/office/officeart/2005/8/layout/hList6"/>
    <dgm:cxn modelId="{76471686-0F95-4350-A338-389AD6D7E30A}" type="presParOf" srcId="{31D92DBA-CEC7-4145-A107-1E5E1E3DC5AA}" destId="{60997E28-0229-4EFE-9322-C71C67F98D0A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7786EE-F65D-4D92-B3DA-BF7DC661C67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0080FCE-5E18-4BB0-B693-1374B9F117B8}">
      <dgm:prSet phldrT="[Tekst]" custT="1"/>
      <dgm:spPr/>
      <dgm:t>
        <a:bodyPr/>
        <a:lstStyle/>
        <a:p>
          <a:pPr algn="just"/>
          <a:r>
            <a:rPr lang="pl-PL" altLang="pl-PL" sz="2400" b="1" dirty="0" smtClean="0">
              <a:solidFill>
                <a:srgbClr val="FFE7FA"/>
              </a:solidFill>
            </a:rPr>
            <a:t>Wyposażać nauczycieli w wiedzę i umiejętności umożliwiające wsparcie uczniów w zakresie świadomego kształtowania procesu własnego uczenia się, postawy odpowiedzialności za jego efekty.</a:t>
          </a:r>
          <a:endParaRPr lang="pl-PL" sz="2400" b="1" dirty="0">
            <a:solidFill>
              <a:srgbClr val="FFE7FA"/>
            </a:solidFill>
          </a:endParaRPr>
        </a:p>
      </dgm:t>
    </dgm:pt>
    <dgm:pt modelId="{D1FCE78C-AD12-4716-98EA-EE44CCB03193}" type="parTrans" cxnId="{DE7EFEE5-A182-44D1-AC86-1BEA721F8313}">
      <dgm:prSet/>
      <dgm:spPr/>
      <dgm:t>
        <a:bodyPr/>
        <a:lstStyle/>
        <a:p>
          <a:endParaRPr lang="pl-PL"/>
        </a:p>
      </dgm:t>
    </dgm:pt>
    <dgm:pt modelId="{CE521E03-C13B-4720-A7F7-2BA17731EA52}" type="sibTrans" cxnId="{DE7EFEE5-A182-44D1-AC86-1BEA721F8313}">
      <dgm:prSet/>
      <dgm:spPr/>
      <dgm:t>
        <a:bodyPr/>
        <a:lstStyle/>
        <a:p>
          <a:endParaRPr lang="pl-PL"/>
        </a:p>
      </dgm:t>
    </dgm:pt>
    <dgm:pt modelId="{076948D8-7B26-497C-A56F-AB070539BBB8}">
      <dgm:prSet phldrT="[Tekst]" custT="1"/>
      <dgm:spPr/>
      <dgm:t>
        <a:bodyPr/>
        <a:lstStyle/>
        <a:p>
          <a:pPr algn="just"/>
          <a:r>
            <a:rPr lang="pl-PL" altLang="pl-PL" sz="2400" b="1" dirty="0" smtClean="0">
              <a:solidFill>
                <a:srgbClr val="FFE7FA"/>
              </a:solidFill>
            </a:rPr>
            <a:t>Tworzyć przestrzeń dla aktywności ucznia, poszukiwania rozwiązań, kreatywności – w tym umożliwianie wpływania na organizację procesów edukacyjnych. </a:t>
          </a:r>
          <a:endParaRPr lang="pl-PL" sz="2400" b="1" dirty="0">
            <a:solidFill>
              <a:srgbClr val="FFE7FA"/>
            </a:solidFill>
          </a:endParaRPr>
        </a:p>
      </dgm:t>
    </dgm:pt>
    <dgm:pt modelId="{0C36AB40-CA66-419B-BFD7-D1218B0C63CB}" type="parTrans" cxnId="{1D3082AE-0651-433D-9C24-176716FE753E}">
      <dgm:prSet/>
      <dgm:spPr/>
      <dgm:t>
        <a:bodyPr/>
        <a:lstStyle/>
        <a:p>
          <a:endParaRPr lang="pl-PL"/>
        </a:p>
      </dgm:t>
    </dgm:pt>
    <dgm:pt modelId="{1419A5A3-74BA-46C7-B307-5DEA9F6B5819}" type="sibTrans" cxnId="{1D3082AE-0651-433D-9C24-176716FE753E}">
      <dgm:prSet/>
      <dgm:spPr/>
      <dgm:t>
        <a:bodyPr/>
        <a:lstStyle/>
        <a:p>
          <a:endParaRPr lang="pl-PL"/>
        </a:p>
      </dgm:t>
    </dgm:pt>
    <dgm:pt modelId="{1F8D009F-0E47-47C7-A167-57954F640F4E}">
      <dgm:prSet phldrT="[Tekst]" custT="1"/>
      <dgm:spPr/>
      <dgm:t>
        <a:bodyPr/>
        <a:lstStyle/>
        <a:p>
          <a:pPr algn="just"/>
          <a:r>
            <a:rPr lang="pl-PL" sz="2400" b="1" dirty="0" smtClean="0">
              <a:solidFill>
                <a:srgbClr val="FFE7FA"/>
              </a:solidFill>
            </a:rPr>
            <a:t>Wyposażyć nauczycieli w umiejętność analizy wyników egzaminów zewnętrznych i wdrażania nowoczesnych metod pracy z uczniami o różnych potrzebach edukacyjnych.</a:t>
          </a:r>
          <a:r>
            <a:rPr lang="pl-PL" altLang="pl-PL" sz="2400" b="1" dirty="0" smtClean="0">
              <a:solidFill>
                <a:srgbClr val="FFE7FA"/>
              </a:solidFill>
            </a:rPr>
            <a:t>.</a:t>
          </a:r>
          <a:endParaRPr lang="pl-PL" sz="2400" b="1" dirty="0">
            <a:solidFill>
              <a:srgbClr val="FFE7FA"/>
            </a:solidFill>
          </a:endParaRPr>
        </a:p>
      </dgm:t>
    </dgm:pt>
    <dgm:pt modelId="{9AE364C5-B24A-4CA5-86E2-527A2027FD63}" type="sibTrans" cxnId="{C011909A-ABB8-4B2E-B9B7-013656E5ECC4}">
      <dgm:prSet/>
      <dgm:spPr/>
      <dgm:t>
        <a:bodyPr/>
        <a:lstStyle/>
        <a:p>
          <a:endParaRPr lang="pl-PL"/>
        </a:p>
      </dgm:t>
    </dgm:pt>
    <dgm:pt modelId="{E350B13D-752C-41FE-BB1D-3E46D4230116}" type="parTrans" cxnId="{C011909A-ABB8-4B2E-B9B7-013656E5ECC4}">
      <dgm:prSet/>
      <dgm:spPr/>
      <dgm:t>
        <a:bodyPr/>
        <a:lstStyle/>
        <a:p>
          <a:endParaRPr lang="pl-PL"/>
        </a:p>
      </dgm:t>
    </dgm:pt>
    <dgm:pt modelId="{6925A212-B160-4F51-A075-0DA11A4AF9D0}" type="pres">
      <dgm:prSet presAssocID="{677786EE-F65D-4D92-B3DA-BF7DC661C6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2469F57-4C87-4613-A0E2-9EAB2E5C25B5}" type="pres">
      <dgm:prSet presAssocID="{F0080FCE-5E18-4BB0-B693-1374B9F117B8}" presName="parentLin" presStyleCnt="0"/>
      <dgm:spPr/>
    </dgm:pt>
    <dgm:pt modelId="{84A155EE-CA30-4092-804B-C5AD4E523E52}" type="pres">
      <dgm:prSet presAssocID="{F0080FCE-5E18-4BB0-B693-1374B9F117B8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5FCBB272-25D2-45E9-82C5-FE3FA16A2202}" type="pres">
      <dgm:prSet presAssocID="{F0080FCE-5E18-4BB0-B693-1374B9F117B8}" presName="parentText" presStyleLbl="node1" presStyleIdx="0" presStyleCnt="3" custScaleX="133587" custScaleY="445860" custLinFactNeighborX="-9987" custLinFactNeighborY="-2773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94CD50-F902-4164-A0ED-D1002EFA81E2}" type="pres">
      <dgm:prSet presAssocID="{F0080FCE-5E18-4BB0-B693-1374B9F117B8}" presName="negativeSpace" presStyleCnt="0"/>
      <dgm:spPr/>
    </dgm:pt>
    <dgm:pt modelId="{50B0BB03-155F-48A6-99BC-4EC2AAEADB29}" type="pres">
      <dgm:prSet presAssocID="{F0080FCE-5E18-4BB0-B693-1374B9F117B8}" presName="childText" presStyleLbl="conFgAcc1" presStyleIdx="0" presStyleCnt="3" custScaleY="185747" custLinFactY="-86721" custLinFactNeighborX="-749" custLinFactNeighborY="-100000">
        <dgm:presLayoutVars>
          <dgm:bulletEnabled val="1"/>
        </dgm:presLayoutVars>
      </dgm:prSet>
      <dgm:spPr/>
    </dgm:pt>
    <dgm:pt modelId="{35618CEC-B82D-43B8-B5DC-BAE521100798}" type="pres">
      <dgm:prSet presAssocID="{CE521E03-C13B-4720-A7F7-2BA17731EA52}" presName="spaceBetweenRectangles" presStyleCnt="0"/>
      <dgm:spPr/>
    </dgm:pt>
    <dgm:pt modelId="{A2594E2F-A3F2-4873-BB8F-20F7CC982D5C}" type="pres">
      <dgm:prSet presAssocID="{1F8D009F-0E47-47C7-A167-57954F640F4E}" presName="parentLin" presStyleCnt="0"/>
      <dgm:spPr/>
    </dgm:pt>
    <dgm:pt modelId="{EA5A2F54-148B-467B-A938-BA80C5A1873F}" type="pres">
      <dgm:prSet presAssocID="{1F8D009F-0E47-47C7-A167-57954F640F4E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1ABEF6A0-7CEB-442E-BC46-4E73EE112BFB}" type="pres">
      <dgm:prSet presAssocID="{1F8D009F-0E47-47C7-A167-57954F640F4E}" presName="parentText" presStyleLbl="node1" presStyleIdx="1" presStyleCnt="3" custScaleX="133860" custScaleY="407251" custLinFactNeighborX="-9987" custLinFactNeighborY="-6780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7FE28D-5071-48E6-A88C-98903CE87B70}" type="pres">
      <dgm:prSet presAssocID="{1F8D009F-0E47-47C7-A167-57954F640F4E}" presName="negativeSpace" presStyleCnt="0"/>
      <dgm:spPr/>
    </dgm:pt>
    <dgm:pt modelId="{E0F2D3EF-617C-4481-A18A-B86686383125}" type="pres">
      <dgm:prSet presAssocID="{1F8D009F-0E47-47C7-A167-57954F640F4E}" presName="childText" presStyleLbl="conFgAcc1" presStyleIdx="1" presStyleCnt="3" custLinFactY="-26073" custLinFactNeighborX="1001" custLinFactNeighborY="-100000">
        <dgm:presLayoutVars>
          <dgm:bulletEnabled val="1"/>
        </dgm:presLayoutVars>
      </dgm:prSet>
      <dgm:spPr/>
    </dgm:pt>
    <dgm:pt modelId="{E612700A-DBFF-4747-96A0-B15C3E43C6B5}" type="pres">
      <dgm:prSet presAssocID="{9AE364C5-B24A-4CA5-86E2-527A2027FD63}" presName="spaceBetweenRectangles" presStyleCnt="0"/>
      <dgm:spPr/>
    </dgm:pt>
    <dgm:pt modelId="{9FC0C721-FAC1-4B2E-A06E-C53F2C7A7989}" type="pres">
      <dgm:prSet presAssocID="{076948D8-7B26-497C-A56F-AB070539BBB8}" presName="parentLin" presStyleCnt="0"/>
      <dgm:spPr/>
    </dgm:pt>
    <dgm:pt modelId="{A16E3083-E9EE-42CC-B26A-81EAB3409AAB}" type="pres">
      <dgm:prSet presAssocID="{076948D8-7B26-497C-A56F-AB070539BBB8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1C458672-F88C-4B07-A90C-530F91C378FB}" type="pres">
      <dgm:prSet presAssocID="{076948D8-7B26-497C-A56F-AB070539BBB8}" presName="parentText" presStyleLbl="node1" presStyleIdx="2" presStyleCnt="3" custScaleX="135157" custScaleY="388437" custLinFactNeighborX="-28171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7AA100-6B84-4AAB-BBE1-4B01CB49993E}" type="pres">
      <dgm:prSet presAssocID="{076948D8-7B26-497C-A56F-AB070539BBB8}" presName="negativeSpace" presStyleCnt="0"/>
      <dgm:spPr/>
    </dgm:pt>
    <dgm:pt modelId="{1F9E6FB6-5430-4FC1-81B2-F07A6F7D3CBD}" type="pres">
      <dgm:prSet presAssocID="{076948D8-7B26-497C-A56F-AB070539BBB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F81F903-7D92-4479-8A25-688FF55521E1}" type="presOf" srcId="{F0080FCE-5E18-4BB0-B693-1374B9F117B8}" destId="{84A155EE-CA30-4092-804B-C5AD4E523E52}" srcOrd="0" destOrd="0" presId="urn:microsoft.com/office/officeart/2005/8/layout/list1"/>
    <dgm:cxn modelId="{8195A856-9A6D-426D-8CE8-C5E95EA5EA00}" type="presOf" srcId="{677786EE-F65D-4D92-B3DA-BF7DC661C670}" destId="{6925A212-B160-4F51-A075-0DA11A4AF9D0}" srcOrd="0" destOrd="0" presId="urn:microsoft.com/office/officeart/2005/8/layout/list1"/>
    <dgm:cxn modelId="{1D3082AE-0651-433D-9C24-176716FE753E}" srcId="{677786EE-F65D-4D92-B3DA-BF7DC661C670}" destId="{076948D8-7B26-497C-A56F-AB070539BBB8}" srcOrd="2" destOrd="0" parTransId="{0C36AB40-CA66-419B-BFD7-D1218B0C63CB}" sibTransId="{1419A5A3-74BA-46C7-B307-5DEA9F6B5819}"/>
    <dgm:cxn modelId="{215B34B5-0406-4225-AA8D-4CCA885F721B}" type="presOf" srcId="{F0080FCE-5E18-4BB0-B693-1374B9F117B8}" destId="{5FCBB272-25D2-45E9-82C5-FE3FA16A2202}" srcOrd="1" destOrd="0" presId="urn:microsoft.com/office/officeart/2005/8/layout/list1"/>
    <dgm:cxn modelId="{77D65232-4000-4528-A4E5-88E95366839D}" type="presOf" srcId="{076948D8-7B26-497C-A56F-AB070539BBB8}" destId="{1C458672-F88C-4B07-A90C-530F91C378FB}" srcOrd="1" destOrd="0" presId="urn:microsoft.com/office/officeart/2005/8/layout/list1"/>
    <dgm:cxn modelId="{EF4678A7-4EE1-48D7-BC14-FFA56D26567A}" type="presOf" srcId="{076948D8-7B26-497C-A56F-AB070539BBB8}" destId="{A16E3083-E9EE-42CC-B26A-81EAB3409AAB}" srcOrd="0" destOrd="0" presId="urn:microsoft.com/office/officeart/2005/8/layout/list1"/>
    <dgm:cxn modelId="{1347F7D7-AD7C-4FFE-95D0-8542AD81821F}" type="presOf" srcId="{1F8D009F-0E47-47C7-A167-57954F640F4E}" destId="{EA5A2F54-148B-467B-A938-BA80C5A1873F}" srcOrd="0" destOrd="0" presId="urn:microsoft.com/office/officeart/2005/8/layout/list1"/>
    <dgm:cxn modelId="{C011909A-ABB8-4B2E-B9B7-013656E5ECC4}" srcId="{677786EE-F65D-4D92-B3DA-BF7DC661C670}" destId="{1F8D009F-0E47-47C7-A167-57954F640F4E}" srcOrd="1" destOrd="0" parTransId="{E350B13D-752C-41FE-BB1D-3E46D4230116}" sibTransId="{9AE364C5-B24A-4CA5-86E2-527A2027FD63}"/>
    <dgm:cxn modelId="{DE7EFEE5-A182-44D1-AC86-1BEA721F8313}" srcId="{677786EE-F65D-4D92-B3DA-BF7DC661C670}" destId="{F0080FCE-5E18-4BB0-B693-1374B9F117B8}" srcOrd="0" destOrd="0" parTransId="{D1FCE78C-AD12-4716-98EA-EE44CCB03193}" sibTransId="{CE521E03-C13B-4720-A7F7-2BA17731EA52}"/>
    <dgm:cxn modelId="{A48592A7-0B9E-4F02-A74C-7C51186B4684}" type="presOf" srcId="{1F8D009F-0E47-47C7-A167-57954F640F4E}" destId="{1ABEF6A0-7CEB-442E-BC46-4E73EE112BFB}" srcOrd="1" destOrd="0" presId="urn:microsoft.com/office/officeart/2005/8/layout/list1"/>
    <dgm:cxn modelId="{FA705980-9E6C-4324-AE44-2080F9716E0E}" type="presParOf" srcId="{6925A212-B160-4F51-A075-0DA11A4AF9D0}" destId="{72469F57-4C87-4613-A0E2-9EAB2E5C25B5}" srcOrd="0" destOrd="0" presId="urn:microsoft.com/office/officeart/2005/8/layout/list1"/>
    <dgm:cxn modelId="{876B273E-F33B-4975-AF2A-FE55ED79AF2E}" type="presParOf" srcId="{72469F57-4C87-4613-A0E2-9EAB2E5C25B5}" destId="{84A155EE-CA30-4092-804B-C5AD4E523E52}" srcOrd="0" destOrd="0" presId="urn:microsoft.com/office/officeart/2005/8/layout/list1"/>
    <dgm:cxn modelId="{1627F427-28B9-4F20-AF06-6F230582EEBB}" type="presParOf" srcId="{72469F57-4C87-4613-A0E2-9EAB2E5C25B5}" destId="{5FCBB272-25D2-45E9-82C5-FE3FA16A2202}" srcOrd="1" destOrd="0" presId="urn:microsoft.com/office/officeart/2005/8/layout/list1"/>
    <dgm:cxn modelId="{880CF0B9-9222-4A9D-A054-F8B90EB44D04}" type="presParOf" srcId="{6925A212-B160-4F51-A075-0DA11A4AF9D0}" destId="{B694CD50-F902-4164-A0ED-D1002EFA81E2}" srcOrd="1" destOrd="0" presId="urn:microsoft.com/office/officeart/2005/8/layout/list1"/>
    <dgm:cxn modelId="{78935DDB-B495-48A1-B016-678FDCCA41BE}" type="presParOf" srcId="{6925A212-B160-4F51-A075-0DA11A4AF9D0}" destId="{50B0BB03-155F-48A6-99BC-4EC2AAEADB29}" srcOrd="2" destOrd="0" presId="urn:microsoft.com/office/officeart/2005/8/layout/list1"/>
    <dgm:cxn modelId="{5C5CCB4D-DE44-4707-BD0C-FF1A7F368931}" type="presParOf" srcId="{6925A212-B160-4F51-A075-0DA11A4AF9D0}" destId="{35618CEC-B82D-43B8-B5DC-BAE521100798}" srcOrd="3" destOrd="0" presId="urn:microsoft.com/office/officeart/2005/8/layout/list1"/>
    <dgm:cxn modelId="{4CC28E82-76DE-4B96-8461-5D3272CB3AEC}" type="presParOf" srcId="{6925A212-B160-4F51-A075-0DA11A4AF9D0}" destId="{A2594E2F-A3F2-4873-BB8F-20F7CC982D5C}" srcOrd="4" destOrd="0" presId="urn:microsoft.com/office/officeart/2005/8/layout/list1"/>
    <dgm:cxn modelId="{937E968E-79B2-4A9B-97F5-2A9062E8C307}" type="presParOf" srcId="{A2594E2F-A3F2-4873-BB8F-20F7CC982D5C}" destId="{EA5A2F54-148B-467B-A938-BA80C5A1873F}" srcOrd="0" destOrd="0" presId="urn:microsoft.com/office/officeart/2005/8/layout/list1"/>
    <dgm:cxn modelId="{ABEBB0FE-EC88-46EF-AF6E-A3BB75E30E0F}" type="presParOf" srcId="{A2594E2F-A3F2-4873-BB8F-20F7CC982D5C}" destId="{1ABEF6A0-7CEB-442E-BC46-4E73EE112BFB}" srcOrd="1" destOrd="0" presId="urn:microsoft.com/office/officeart/2005/8/layout/list1"/>
    <dgm:cxn modelId="{4A8C6637-57C2-4A24-9FA8-56094A9E5E20}" type="presParOf" srcId="{6925A212-B160-4F51-A075-0DA11A4AF9D0}" destId="{677FE28D-5071-48E6-A88C-98903CE87B70}" srcOrd="5" destOrd="0" presId="urn:microsoft.com/office/officeart/2005/8/layout/list1"/>
    <dgm:cxn modelId="{1708AB4F-D028-4F1C-BDC9-6CA8B6EB5A2C}" type="presParOf" srcId="{6925A212-B160-4F51-A075-0DA11A4AF9D0}" destId="{E0F2D3EF-617C-4481-A18A-B86686383125}" srcOrd="6" destOrd="0" presId="urn:microsoft.com/office/officeart/2005/8/layout/list1"/>
    <dgm:cxn modelId="{9B553C1D-510E-4089-B5AE-AC0555E875C0}" type="presParOf" srcId="{6925A212-B160-4F51-A075-0DA11A4AF9D0}" destId="{E612700A-DBFF-4747-96A0-B15C3E43C6B5}" srcOrd="7" destOrd="0" presId="urn:microsoft.com/office/officeart/2005/8/layout/list1"/>
    <dgm:cxn modelId="{71586154-631F-4CD5-B9FC-B5BD51EBF25F}" type="presParOf" srcId="{6925A212-B160-4F51-A075-0DA11A4AF9D0}" destId="{9FC0C721-FAC1-4B2E-A06E-C53F2C7A7989}" srcOrd="8" destOrd="0" presId="urn:microsoft.com/office/officeart/2005/8/layout/list1"/>
    <dgm:cxn modelId="{CA287EA3-24A6-47BF-9F62-17F1879FFA7E}" type="presParOf" srcId="{9FC0C721-FAC1-4B2E-A06E-C53F2C7A7989}" destId="{A16E3083-E9EE-42CC-B26A-81EAB3409AAB}" srcOrd="0" destOrd="0" presId="urn:microsoft.com/office/officeart/2005/8/layout/list1"/>
    <dgm:cxn modelId="{1D22BCA0-F810-41AF-88AC-1A712B7C4AA3}" type="presParOf" srcId="{9FC0C721-FAC1-4B2E-A06E-C53F2C7A7989}" destId="{1C458672-F88C-4B07-A90C-530F91C378FB}" srcOrd="1" destOrd="0" presId="urn:microsoft.com/office/officeart/2005/8/layout/list1"/>
    <dgm:cxn modelId="{62C5E738-A8A4-4E6F-AF0F-92061E913C6B}" type="presParOf" srcId="{6925A212-B160-4F51-A075-0DA11A4AF9D0}" destId="{7E7AA100-6B84-4AAB-BBE1-4B01CB49993E}" srcOrd="9" destOrd="0" presId="urn:microsoft.com/office/officeart/2005/8/layout/list1"/>
    <dgm:cxn modelId="{ABDADF6B-509E-4B62-ACA2-42240DAB29D9}" type="presParOf" srcId="{6925A212-B160-4F51-A075-0DA11A4AF9D0}" destId="{1F9E6FB6-5430-4FC1-81B2-F07A6F7D3CB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7786EE-F65D-4D92-B3DA-BF7DC661C67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0080FCE-5E18-4BB0-B693-1374B9F117B8}">
      <dgm:prSet phldrT="[Tekst]" custT="1"/>
      <dgm:spPr>
        <a:solidFill>
          <a:srgbClr val="FFFF00"/>
        </a:solidFill>
      </dgm:spPr>
      <dgm:t>
        <a:bodyPr/>
        <a:lstStyle/>
        <a:p>
          <a:pPr algn="just"/>
          <a:r>
            <a:rPr lang="pl-PL" sz="2400" b="1" dirty="0" smtClean="0">
              <a:solidFill>
                <a:schemeClr val="tx1"/>
              </a:solidFill>
            </a:rPr>
            <a:t>Kontynuować ścisłą współpracę, ustalić zakres zadań wykonywanych w formie wspomagania (</a:t>
          </a:r>
          <a:r>
            <a:rPr lang="pl-PL" sz="2400" b="1" smtClean="0">
              <a:solidFill>
                <a:schemeClr val="tx1"/>
              </a:solidFill>
            </a:rPr>
            <a:t>specjalizacja).</a:t>
          </a:r>
          <a:endParaRPr lang="pl-PL" sz="2400" b="1" dirty="0">
            <a:solidFill>
              <a:schemeClr val="tx1"/>
            </a:solidFill>
          </a:endParaRPr>
        </a:p>
      </dgm:t>
    </dgm:pt>
    <dgm:pt modelId="{D1FCE78C-AD12-4716-98EA-EE44CCB03193}" type="parTrans" cxnId="{DE7EFEE5-A182-44D1-AC86-1BEA721F8313}">
      <dgm:prSet/>
      <dgm:spPr/>
      <dgm:t>
        <a:bodyPr/>
        <a:lstStyle/>
        <a:p>
          <a:endParaRPr lang="pl-PL"/>
        </a:p>
      </dgm:t>
    </dgm:pt>
    <dgm:pt modelId="{CE521E03-C13B-4720-A7F7-2BA17731EA52}" type="sibTrans" cxnId="{DE7EFEE5-A182-44D1-AC86-1BEA721F8313}">
      <dgm:prSet/>
      <dgm:spPr/>
      <dgm:t>
        <a:bodyPr/>
        <a:lstStyle/>
        <a:p>
          <a:endParaRPr lang="pl-PL"/>
        </a:p>
      </dgm:t>
    </dgm:pt>
    <dgm:pt modelId="{076948D8-7B26-497C-A56F-AB070539BBB8}">
      <dgm:prSet phldrT="[Tekst]" custT="1"/>
      <dgm:spPr>
        <a:solidFill>
          <a:srgbClr val="FFFF00"/>
        </a:solidFill>
      </dgm:spPr>
      <dgm:t>
        <a:bodyPr/>
        <a:lstStyle/>
        <a:p>
          <a:pPr algn="just"/>
          <a:r>
            <a:rPr lang="pl-PL" sz="2400" b="1" smtClean="0">
              <a:solidFill>
                <a:schemeClr val="tx1"/>
              </a:solidFill>
            </a:rPr>
            <a:t>Wykorzystywać nowoczesne technologie w celu sprawniejszej koordynacji działań oraz poprawy dostępności do zasobów.</a:t>
          </a:r>
          <a:endParaRPr lang="pl-PL" sz="2400" b="1" dirty="0">
            <a:solidFill>
              <a:schemeClr val="tx1"/>
            </a:solidFill>
          </a:endParaRPr>
        </a:p>
      </dgm:t>
    </dgm:pt>
    <dgm:pt modelId="{0C36AB40-CA66-419B-BFD7-D1218B0C63CB}" type="parTrans" cxnId="{1D3082AE-0651-433D-9C24-176716FE753E}">
      <dgm:prSet/>
      <dgm:spPr/>
      <dgm:t>
        <a:bodyPr/>
        <a:lstStyle/>
        <a:p>
          <a:endParaRPr lang="pl-PL"/>
        </a:p>
      </dgm:t>
    </dgm:pt>
    <dgm:pt modelId="{1419A5A3-74BA-46C7-B307-5DEA9F6B5819}" type="sibTrans" cxnId="{1D3082AE-0651-433D-9C24-176716FE753E}">
      <dgm:prSet/>
      <dgm:spPr/>
      <dgm:t>
        <a:bodyPr/>
        <a:lstStyle/>
        <a:p>
          <a:endParaRPr lang="pl-PL"/>
        </a:p>
      </dgm:t>
    </dgm:pt>
    <dgm:pt modelId="{1F8D009F-0E47-47C7-A167-57954F640F4E}">
      <dgm:prSet phldrT="[Tekst]" custT="1"/>
      <dgm:spPr>
        <a:solidFill>
          <a:srgbClr val="FFFF00"/>
        </a:solidFill>
      </dgm:spPr>
      <dgm:t>
        <a:bodyPr/>
        <a:lstStyle/>
        <a:p>
          <a:pPr algn="just"/>
          <a:r>
            <a:rPr lang="pl-PL" sz="2400" b="1" dirty="0" smtClean="0">
              <a:solidFill>
                <a:schemeClr val="tx1"/>
              </a:solidFill>
            </a:rPr>
            <a:t>Odpowiadać w sposób elastyczny na potrzeby przedszkoli i szkół: uczniów, nauczycieli i </a:t>
          </a:r>
          <a:r>
            <a:rPr lang="pl-PL" sz="2400" b="1" smtClean="0">
              <a:solidFill>
                <a:schemeClr val="tx1"/>
              </a:solidFill>
            </a:rPr>
            <a:t>rodziców.</a:t>
          </a:r>
          <a:endParaRPr lang="pl-PL" sz="2400" b="1" dirty="0">
            <a:solidFill>
              <a:schemeClr val="tx1"/>
            </a:solidFill>
          </a:endParaRPr>
        </a:p>
      </dgm:t>
    </dgm:pt>
    <dgm:pt modelId="{9AE364C5-B24A-4CA5-86E2-527A2027FD63}" type="sibTrans" cxnId="{C011909A-ABB8-4B2E-B9B7-013656E5ECC4}">
      <dgm:prSet/>
      <dgm:spPr/>
      <dgm:t>
        <a:bodyPr/>
        <a:lstStyle/>
        <a:p>
          <a:endParaRPr lang="pl-PL"/>
        </a:p>
      </dgm:t>
    </dgm:pt>
    <dgm:pt modelId="{E350B13D-752C-41FE-BB1D-3E46D4230116}" type="parTrans" cxnId="{C011909A-ABB8-4B2E-B9B7-013656E5ECC4}">
      <dgm:prSet/>
      <dgm:spPr/>
      <dgm:t>
        <a:bodyPr/>
        <a:lstStyle/>
        <a:p>
          <a:endParaRPr lang="pl-PL"/>
        </a:p>
      </dgm:t>
    </dgm:pt>
    <dgm:pt modelId="{6925A212-B160-4F51-A075-0DA11A4AF9D0}" type="pres">
      <dgm:prSet presAssocID="{677786EE-F65D-4D92-B3DA-BF7DC661C6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2469F57-4C87-4613-A0E2-9EAB2E5C25B5}" type="pres">
      <dgm:prSet presAssocID="{F0080FCE-5E18-4BB0-B693-1374B9F117B8}" presName="parentLin" presStyleCnt="0"/>
      <dgm:spPr/>
    </dgm:pt>
    <dgm:pt modelId="{84A155EE-CA30-4092-804B-C5AD4E523E52}" type="pres">
      <dgm:prSet presAssocID="{F0080FCE-5E18-4BB0-B693-1374B9F117B8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5FCBB272-25D2-45E9-82C5-FE3FA16A2202}" type="pres">
      <dgm:prSet presAssocID="{F0080FCE-5E18-4BB0-B693-1374B9F117B8}" presName="parentText" presStyleLbl="node1" presStyleIdx="0" presStyleCnt="3" custScaleX="136657" custScaleY="271290" custLinFactNeighborX="-9987" custLinFactNeighborY="-2773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94CD50-F902-4164-A0ED-D1002EFA81E2}" type="pres">
      <dgm:prSet presAssocID="{F0080FCE-5E18-4BB0-B693-1374B9F117B8}" presName="negativeSpace" presStyleCnt="0"/>
      <dgm:spPr/>
    </dgm:pt>
    <dgm:pt modelId="{50B0BB03-155F-48A6-99BC-4EC2AAEADB29}" type="pres">
      <dgm:prSet presAssocID="{F0080FCE-5E18-4BB0-B693-1374B9F117B8}" presName="childText" presStyleLbl="conFgAcc1" presStyleIdx="0" presStyleCnt="3" custScaleY="185747" custLinFactY="-86721" custLinFactNeighborX="-749" custLinFactNeighborY="-100000">
        <dgm:presLayoutVars>
          <dgm:bulletEnabled val="1"/>
        </dgm:presLayoutVars>
      </dgm:prSet>
      <dgm:spPr/>
    </dgm:pt>
    <dgm:pt modelId="{35618CEC-B82D-43B8-B5DC-BAE521100798}" type="pres">
      <dgm:prSet presAssocID="{CE521E03-C13B-4720-A7F7-2BA17731EA52}" presName="spaceBetweenRectangles" presStyleCnt="0"/>
      <dgm:spPr/>
    </dgm:pt>
    <dgm:pt modelId="{A2594E2F-A3F2-4873-BB8F-20F7CC982D5C}" type="pres">
      <dgm:prSet presAssocID="{1F8D009F-0E47-47C7-A167-57954F640F4E}" presName="parentLin" presStyleCnt="0"/>
      <dgm:spPr/>
    </dgm:pt>
    <dgm:pt modelId="{EA5A2F54-148B-467B-A938-BA80C5A1873F}" type="pres">
      <dgm:prSet presAssocID="{1F8D009F-0E47-47C7-A167-57954F640F4E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1ABEF6A0-7CEB-442E-BC46-4E73EE112BFB}" type="pres">
      <dgm:prSet presAssocID="{1F8D009F-0E47-47C7-A167-57954F640F4E}" presName="parentText" presStyleLbl="node1" presStyleIdx="1" presStyleCnt="3" custScaleX="136384" custScaleY="345355" custLinFactNeighborX="-9987" custLinFactNeighborY="-6780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7FE28D-5071-48E6-A88C-98903CE87B70}" type="pres">
      <dgm:prSet presAssocID="{1F8D009F-0E47-47C7-A167-57954F640F4E}" presName="negativeSpace" presStyleCnt="0"/>
      <dgm:spPr/>
    </dgm:pt>
    <dgm:pt modelId="{E0F2D3EF-617C-4481-A18A-B86686383125}" type="pres">
      <dgm:prSet presAssocID="{1F8D009F-0E47-47C7-A167-57954F640F4E}" presName="childText" presStyleLbl="conFgAcc1" presStyleIdx="1" presStyleCnt="3" custLinFactY="-26073" custLinFactNeighborX="1001" custLinFactNeighborY="-100000">
        <dgm:presLayoutVars>
          <dgm:bulletEnabled val="1"/>
        </dgm:presLayoutVars>
      </dgm:prSet>
      <dgm:spPr/>
    </dgm:pt>
    <dgm:pt modelId="{E612700A-DBFF-4747-96A0-B15C3E43C6B5}" type="pres">
      <dgm:prSet presAssocID="{9AE364C5-B24A-4CA5-86E2-527A2027FD63}" presName="spaceBetweenRectangles" presStyleCnt="0"/>
      <dgm:spPr/>
    </dgm:pt>
    <dgm:pt modelId="{9FC0C721-FAC1-4B2E-A06E-C53F2C7A7989}" type="pres">
      <dgm:prSet presAssocID="{076948D8-7B26-497C-A56F-AB070539BBB8}" presName="parentLin" presStyleCnt="0"/>
      <dgm:spPr/>
    </dgm:pt>
    <dgm:pt modelId="{A16E3083-E9EE-42CC-B26A-81EAB3409AAB}" type="pres">
      <dgm:prSet presAssocID="{076948D8-7B26-497C-A56F-AB070539BBB8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1C458672-F88C-4B07-A90C-530F91C378FB}" type="pres">
      <dgm:prSet presAssocID="{076948D8-7B26-497C-A56F-AB070539BBB8}" presName="parentText" presStyleLbl="node1" presStyleIdx="2" presStyleCnt="3" custScaleX="142997" custScaleY="324652" custLinFactNeighborX="6164" custLinFactNeighborY="871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7AA100-6B84-4AAB-BBE1-4B01CB49993E}" type="pres">
      <dgm:prSet presAssocID="{076948D8-7B26-497C-A56F-AB070539BBB8}" presName="negativeSpace" presStyleCnt="0"/>
      <dgm:spPr/>
    </dgm:pt>
    <dgm:pt modelId="{1F9E6FB6-5430-4FC1-81B2-F07A6F7D3CBD}" type="pres">
      <dgm:prSet presAssocID="{076948D8-7B26-497C-A56F-AB070539BBB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CC0AA2C-6AB8-4E39-A312-FACBDFE1170D}" type="presOf" srcId="{F0080FCE-5E18-4BB0-B693-1374B9F117B8}" destId="{84A155EE-CA30-4092-804B-C5AD4E523E52}" srcOrd="0" destOrd="0" presId="urn:microsoft.com/office/officeart/2005/8/layout/list1"/>
    <dgm:cxn modelId="{1D3082AE-0651-433D-9C24-176716FE753E}" srcId="{677786EE-F65D-4D92-B3DA-BF7DC661C670}" destId="{076948D8-7B26-497C-A56F-AB070539BBB8}" srcOrd="2" destOrd="0" parTransId="{0C36AB40-CA66-419B-BFD7-D1218B0C63CB}" sibTransId="{1419A5A3-74BA-46C7-B307-5DEA9F6B5819}"/>
    <dgm:cxn modelId="{05B57EAE-8DA5-41CA-A684-BE5AC1095988}" type="presOf" srcId="{1F8D009F-0E47-47C7-A167-57954F640F4E}" destId="{1ABEF6A0-7CEB-442E-BC46-4E73EE112BFB}" srcOrd="1" destOrd="0" presId="urn:microsoft.com/office/officeart/2005/8/layout/list1"/>
    <dgm:cxn modelId="{8D436A84-A0AD-4B37-B0B5-2E73D599E2A1}" type="presOf" srcId="{1F8D009F-0E47-47C7-A167-57954F640F4E}" destId="{EA5A2F54-148B-467B-A938-BA80C5A1873F}" srcOrd="0" destOrd="0" presId="urn:microsoft.com/office/officeart/2005/8/layout/list1"/>
    <dgm:cxn modelId="{9D41C210-5F3E-4939-88F0-CDA2B99BE7D1}" type="presOf" srcId="{677786EE-F65D-4D92-B3DA-BF7DC661C670}" destId="{6925A212-B160-4F51-A075-0DA11A4AF9D0}" srcOrd="0" destOrd="0" presId="urn:microsoft.com/office/officeart/2005/8/layout/list1"/>
    <dgm:cxn modelId="{4C3BCC64-216D-4DCF-8501-2B2CAA715EE7}" type="presOf" srcId="{076948D8-7B26-497C-A56F-AB070539BBB8}" destId="{A16E3083-E9EE-42CC-B26A-81EAB3409AAB}" srcOrd="0" destOrd="0" presId="urn:microsoft.com/office/officeart/2005/8/layout/list1"/>
    <dgm:cxn modelId="{6BEE7495-29FB-4938-A94F-CFDCC971CD1A}" type="presOf" srcId="{F0080FCE-5E18-4BB0-B693-1374B9F117B8}" destId="{5FCBB272-25D2-45E9-82C5-FE3FA16A2202}" srcOrd="1" destOrd="0" presId="urn:microsoft.com/office/officeart/2005/8/layout/list1"/>
    <dgm:cxn modelId="{C011909A-ABB8-4B2E-B9B7-013656E5ECC4}" srcId="{677786EE-F65D-4D92-B3DA-BF7DC661C670}" destId="{1F8D009F-0E47-47C7-A167-57954F640F4E}" srcOrd="1" destOrd="0" parTransId="{E350B13D-752C-41FE-BB1D-3E46D4230116}" sibTransId="{9AE364C5-B24A-4CA5-86E2-527A2027FD63}"/>
    <dgm:cxn modelId="{7588080A-2287-403D-AF78-8EB6FD2CCFA8}" type="presOf" srcId="{076948D8-7B26-497C-A56F-AB070539BBB8}" destId="{1C458672-F88C-4B07-A90C-530F91C378FB}" srcOrd="1" destOrd="0" presId="urn:microsoft.com/office/officeart/2005/8/layout/list1"/>
    <dgm:cxn modelId="{DE7EFEE5-A182-44D1-AC86-1BEA721F8313}" srcId="{677786EE-F65D-4D92-B3DA-BF7DC661C670}" destId="{F0080FCE-5E18-4BB0-B693-1374B9F117B8}" srcOrd="0" destOrd="0" parTransId="{D1FCE78C-AD12-4716-98EA-EE44CCB03193}" sibTransId="{CE521E03-C13B-4720-A7F7-2BA17731EA52}"/>
    <dgm:cxn modelId="{755D773A-A476-4D08-96E9-826D0C28A2B8}" type="presParOf" srcId="{6925A212-B160-4F51-A075-0DA11A4AF9D0}" destId="{72469F57-4C87-4613-A0E2-9EAB2E5C25B5}" srcOrd="0" destOrd="0" presId="urn:microsoft.com/office/officeart/2005/8/layout/list1"/>
    <dgm:cxn modelId="{F42424DF-46D0-47E8-95AD-269835157DA4}" type="presParOf" srcId="{72469F57-4C87-4613-A0E2-9EAB2E5C25B5}" destId="{84A155EE-CA30-4092-804B-C5AD4E523E52}" srcOrd="0" destOrd="0" presId="urn:microsoft.com/office/officeart/2005/8/layout/list1"/>
    <dgm:cxn modelId="{9466178B-86D2-4027-9590-722D3FF51FB0}" type="presParOf" srcId="{72469F57-4C87-4613-A0E2-9EAB2E5C25B5}" destId="{5FCBB272-25D2-45E9-82C5-FE3FA16A2202}" srcOrd="1" destOrd="0" presId="urn:microsoft.com/office/officeart/2005/8/layout/list1"/>
    <dgm:cxn modelId="{4AEA2E5D-2163-444F-B911-5F70A9B3950A}" type="presParOf" srcId="{6925A212-B160-4F51-A075-0DA11A4AF9D0}" destId="{B694CD50-F902-4164-A0ED-D1002EFA81E2}" srcOrd="1" destOrd="0" presId="urn:microsoft.com/office/officeart/2005/8/layout/list1"/>
    <dgm:cxn modelId="{BCA061E0-4DEA-43C8-B4EE-190DA7DDB3B2}" type="presParOf" srcId="{6925A212-B160-4F51-A075-0DA11A4AF9D0}" destId="{50B0BB03-155F-48A6-99BC-4EC2AAEADB29}" srcOrd="2" destOrd="0" presId="urn:microsoft.com/office/officeart/2005/8/layout/list1"/>
    <dgm:cxn modelId="{A17A88A6-594C-4C3F-9F68-38082AD05EBF}" type="presParOf" srcId="{6925A212-B160-4F51-A075-0DA11A4AF9D0}" destId="{35618CEC-B82D-43B8-B5DC-BAE521100798}" srcOrd="3" destOrd="0" presId="urn:microsoft.com/office/officeart/2005/8/layout/list1"/>
    <dgm:cxn modelId="{FAB23DDD-35BF-4E2B-96EF-C3AF49582544}" type="presParOf" srcId="{6925A212-B160-4F51-A075-0DA11A4AF9D0}" destId="{A2594E2F-A3F2-4873-BB8F-20F7CC982D5C}" srcOrd="4" destOrd="0" presId="urn:microsoft.com/office/officeart/2005/8/layout/list1"/>
    <dgm:cxn modelId="{DC8D5356-F09E-48CB-9509-AB34ADE6E895}" type="presParOf" srcId="{A2594E2F-A3F2-4873-BB8F-20F7CC982D5C}" destId="{EA5A2F54-148B-467B-A938-BA80C5A1873F}" srcOrd="0" destOrd="0" presId="urn:microsoft.com/office/officeart/2005/8/layout/list1"/>
    <dgm:cxn modelId="{D54FAD49-4F32-4E13-B856-F2CCDFD4D82B}" type="presParOf" srcId="{A2594E2F-A3F2-4873-BB8F-20F7CC982D5C}" destId="{1ABEF6A0-7CEB-442E-BC46-4E73EE112BFB}" srcOrd="1" destOrd="0" presId="urn:microsoft.com/office/officeart/2005/8/layout/list1"/>
    <dgm:cxn modelId="{889E34F3-E5E2-4F1A-BE8C-4EAD0C0E0A4B}" type="presParOf" srcId="{6925A212-B160-4F51-A075-0DA11A4AF9D0}" destId="{677FE28D-5071-48E6-A88C-98903CE87B70}" srcOrd="5" destOrd="0" presId="urn:microsoft.com/office/officeart/2005/8/layout/list1"/>
    <dgm:cxn modelId="{EBD20B07-4F2D-42B0-B772-BD209EACFFB4}" type="presParOf" srcId="{6925A212-B160-4F51-A075-0DA11A4AF9D0}" destId="{E0F2D3EF-617C-4481-A18A-B86686383125}" srcOrd="6" destOrd="0" presId="urn:microsoft.com/office/officeart/2005/8/layout/list1"/>
    <dgm:cxn modelId="{0C2AAB44-16D6-4587-BE58-4A31232F697F}" type="presParOf" srcId="{6925A212-B160-4F51-A075-0DA11A4AF9D0}" destId="{E612700A-DBFF-4747-96A0-B15C3E43C6B5}" srcOrd="7" destOrd="0" presId="urn:microsoft.com/office/officeart/2005/8/layout/list1"/>
    <dgm:cxn modelId="{5FA6A0F1-C6F0-4207-B069-D90668FD6AC0}" type="presParOf" srcId="{6925A212-B160-4F51-A075-0DA11A4AF9D0}" destId="{9FC0C721-FAC1-4B2E-A06E-C53F2C7A7989}" srcOrd="8" destOrd="0" presId="urn:microsoft.com/office/officeart/2005/8/layout/list1"/>
    <dgm:cxn modelId="{7567F670-CEB8-4FF0-9BCF-4AD8D4047672}" type="presParOf" srcId="{9FC0C721-FAC1-4B2E-A06E-C53F2C7A7989}" destId="{A16E3083-E9EE-42CC-B26A-81EAB3409AAB}" srcOrd="0" destOrd="0" presId="urn:microsoft.com/office/officeart/2005/8/layout/list1"/>
    <dgm:cxn modelId="{020289F7-5878-4F8B-9E2C-82E3D9F54A0C}" type="presParOf" srcId="{9FC0C721-FAC1-4B2E-A06E-C53F2C7A7989}" destId="{1C458672-F88C-4B07-A90C-530F91C378FB}" srcOrd="1" destOrd="0" presId="urn:microsoft.com/office/officeart/2005/8/layout/list1"/>
    <dgm:cxn modelId="{54819ABA-9A88-4C20-9863-52609ECA0423}" type="presParOf" srcId="{6925A212-B160-4F51-A075-0DA11A4AF9D0}" destId="{7E7AA100-6B84-4AAB-BBE1-4B01CB49993E}" srcOrd="9" destOrd="0" presId="urn:microsoft.com/office/officeart/2005/8/layout/list1"/>
    <dgm:cxn modelId="{1B8F67C8-C780-4D84-A731-A52E1FFC6066}" type="presParOf" srcId="{6925A212-B160-4F51-A075-0DA11A4AF9D0}" destId="{1F9E6FB6-5430-4FC1-81B2-F07A6F7D3CB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C8F98-90DC-4459-9574-3713F19B99AF}">
      <dsp:nvSpPr>
        <dsp:cNvPr id="0" name=""/>
        <dsp:cNvSpPr/>
      </dsp:nvSpPr>
      <dsp:spPr>
        <a:xfrm rot="5400000">
          <a:off x="-265513" y="256644"/>
          <a:ext cx="1710908" cy="1197635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ewaluacja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zewnętrzna</a:t>
          </a:r>
          <a:endParaRPr lang="pl-PL" sz="1800" b="1" kern="1200" dirty="0"/>
        </a:p>
      </dsp:txBody>
      <dsp:txXfrm rot="-5400000">
        <a:off x="-8876" y="598826"/>
        <a:ext cx="1197635" cy="513273"/>
      </dsp:txXfrm>
    </dsp:sp>
    <dsp:sp modelId="{9F369FD7-3B4F-4F27-A690-8B79767DE1E4}">
      <dsp:nvSpPr>
        <dsp:cNvPr id="0" name=""/>
        <dsp:cNvSpPr/>
      </dsp:nvSpPr>
      <dsp:spPr>
        <a:xfrm rot="5400000">
          <a:off x="4426091" y="-3234586"/>
          <a:ext cx="1112675" cy="75873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just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400" b="1" kern="1200" dirty="0" smtClean="0"/>
            <a:t>Wyniki i wnioski z przeprowadzonych ewaluacji zewnętrznych</a:t>
          </a:r>
          <a:endParaRPr lang="pl-PL" sz="3400" b="1" kern="1200" dirty="0"/>
        </a:p>
      </dsp:txBody>
      <dsp:txXfrm rot="-5400000">
        <a:off x="1188759" y="57062"/>
        <a:ext cx="7533024" cy="1004043"/>
      </dsp:txXfrm>
    </dsp:sp>
    <dsp:sp modelId="{46BB1734-CF75-42F6-A75F-8FF90684EF2B}">
      <dsp:nvSpPr>
        <dsp:cNvPr id="0" name=""/>
        <dsp:cNvSpPr/>
      </dsp:nvSpPr>
      <dsp:spPr>
        <a:xfrm rot="5400000">
          <a:off x="-265513" y="1777446"/>
          <a:ext cx="1710908" cy="1197635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kontrole</a:t>
          </a:r>
          <a:endParaRPr lang="pl-PL" sz="1800" b="1" kern="1200" dirty="0"/>
        </a:p>
      </dsp:txBody>
      <dsp:txXfrm rot="-5400000">
        <a:off x="-8876" y="2119628"/>
        <a:ext cx="1197635" cy="513273"/>
      </dsp:txXfrm>
    </dsp:sp>
    <dsp:sp modelId="{7A7B89C9-AB71-4228-B002-A5FA0188AEA2}">
      <dsp:nvSpPr>
        <dsp:cNvPr id="0" name=""/>
        <dsp:cNvSpPr/>
      </dsp:nvSpPr>
      <dsp:spPr>
        <a:xfrm rot="5400000">
          <a:off x="4426383" y="-1716815"/>
          <a:ext cx="1112090" cy="75873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just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400" b="1" kern="1200" dirty="0" smtClean="0"/>
            <a:t>Wyniki i wnioski z kontroli planowych, doraźnych, skarg oraz monitorowania</a:t>
          </a:r>
          <a:endParaRPr lang="pl-PL" sz="3400" b="1" kern="1200" dirty="0"/>
        </a:p>
      </dsp:txBody>
      <dsp:txXfrm rot="-5400000">
        <a:off x="1188758" y="1575098"/>
        <a:ext cx="7533052" cy="1003514"/>
      </dsp:txXfrm>
    </dsp:sp>
    <dsp:sp modelId="{FA33C230-08CC-4C3F-8650-5F858DD08CAF}">
      <dsp:nvSpPr>
        <dsp:cNvPr id="0" name=""/>
        <dsp:cNvSpPr/>
      </dsp:nvSpPr>
      <dsp:spPr>
        <a:xfrm rot="5400000">
          <a:off x="-265513" y="3280967"/>
          <a:ext cx="1710908" cy="1197635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analizy</a:t>
          </a:r>
          <a:endParaRPr lang="pl-PL" sz="1800" b="1" kern="1200" dirty="0"/>
        </a:p>
      </dsp:txBody>
      <dsp:txXfrm rot="-5400000">
        <a:off x="-8876" y="3623149"/>
        <a:ext cx="1197635" cy="513273"/>
      </dsp:txXfrm>
    </dsp:sp>
    <dsp:sp modelId="{7C84A504-25DB-4D0E-BEAA-B2246F8A076A}">
      <dsp:nvSpPr>
        <dsp:cNvPr id="0" name=""/>
        <dsp:cNvSpPr/>
      </dsp:nvSpPr>
      <dsp:spPr>
        <a:xfrm rot="5400000">
          <a:off x="4426383" y="-216505"/>
          <a:ext cx="1112090" cy="76228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400" b="1" kern="1200" dirty="0" smtClean="0"/>
            <a:t>Wnioski</a:t>
          </a:r>
          <a:r>
            <a:rPr lang="pl-PL" sz="3400" b="1" kern="1200" baseline="0" dirty="0" smtClean="0"/>
            <a:t> z analiz wyników sprawdzianu i egzaminów zewnętrznych</a:t>
          </a:r>
          <a:endParaRPr lang="pl-PL" sz="3400" b="1" kern="1200" dirty="0"/>
        </a:p>
      </dsp:txBody>
      <dsp:txXfrm rot="-5400000">
        <a:off x="1171004" y="3093162"/>
        <a:ext cx="7568560" cy="1003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E4F9F-A5A8-4010-999F-D7B3D07E5DBC}">
      <dsp:nvSpPr>
        <dsp:cNvPr id="0" name=""/>
        <dsp:cNvSpPr/>
      </dsp:nvSpPr>
      <dsp:spPr>
        <a:xfrm rot="16200000">
          <a:off x="-1680301" y="1682805"/>
          <a:ext cx="5616624" cy="2251013"/>
        </a:xfrm>
        <a:prstGeom prst="flowChartManualOperati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200" b="1" kern="1200" dirty="0" smtClean="0">
              <a:solidFill>
                <a:srgbClr val="FFE7FA"/>
              </a:solidFill>
            </a:rPr>
            <a:t>Zapewnić uczniom możliwość korzystania </a:t>
          </a:r>
          <a:br>
            <a:rPr lang="pl-PL" altLang="pl-PL" sz="2200" b="1" kern="1200" dirty="0" smtClean="0">
              <a:solidFill>
                <a:srgbClr val="FFE7FA"/>
              </a:solidFill>
            </a:rPr>
          </a:br>
          <a:r>
            <a:rPr lang="pl-PL" altLang="pl-PL" sz="2200" b="1" kern="1200" dirty="0" smtClean="0">
              <a:solidFill>
                <a:srgbClr val="FFE7FA"/>
              </a:solidFill>
            </a:rPr>
            <a:t>z biblioteki, zgodnie z art. 67 ust. 1 pkt 2 ustawy z dnia </a:t>
          </a:r>
          <a:br>
            <a:rPr lang="pl-PL" altLang="pl-PL" sz="2200" b="1" kern="1200" dirty="0" smtClean="0">
              <a:solidFill>
                <a:srgbClr val="FFE7FA"/>
              </a:solidFill>
            </a:rPr>
          </a:br>
          <a:r>
            <a:rPr lang="pl-PL" altLang="pl-PL" sz="2200" b="1" kern="1200" dirty="0" smtClean="0">
              <a:solidFill>
                <a:srgbClr val="FFE7FA"/>
              </a:solidFill>
            </a:rPr>
            <a:t>7 września 1991 r. </a:t>
          </a:r>
          <a:br>
            <a:rPr lang="pl-PL" altLang="pl-PL" sz="2200" b="1" kern="1200" dirty="0" smtClean="0">
              <a:solidFill>
                <a:srgbClr val="FFE7FA"/>
              </a:solidFill>
            </a:rPr>
          </a:br>
          <a:r>
            <a:rPr lang="pl-PL" altLang="pl-PL" sz="2200" b="1" kern="1200" dirty="0" smtClean="0">
              <a:solidFill>
                <a:srgbClr val="FFE7FA"/>
              </a:solidFill>
            </a:rPr>
            <a:t>o systemie oświaty</a:t>
          </a:r>
          <a:endParaRPr lang="pl-PL" sz="2200" b="1" kern="1200" dirty="0" smtClean="0">
            <a:solidFill>
              <a:srgbClr val="FFE7FA"/>
            </a:solidFill>
          </a:endParaRPr>
        </a:p>
      </dsp:txBody>
      <dsp:txXfrm rot="5400000">
        <a:off x="2504" y="1123325"/>
        <a:ext cx="2251013" cy="3369974"/>
      </dsp:txXfrm>
    </dsp:sp>
    <dsp:sp modelId="{8B0C6730-AF71-4A74-ADC6-DD932B46A7D9}">
      <dsp:nvSpPr>
        <dsp:cNvPr id="0" name=""/>
        <dsp:cNvSpPr/>
      </dsp:nvSpPr>
      <dsp:spPr>
        <a:xfrm rot="16200000">
          <a:off x="1238950" y="1188348"/>
          <a:ext cx="5616624" cy="3239926"/>
        </a:xfrm>
        <a:prstGeom prst="flowChartManualOperati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altLang="pl-PL" sz="2000" b="1" kern="1200" dirty="0" smtClean="0">
            <a:solidFill>
              <a:srgbClr val="FFE7FA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000" b="1" kern="1200" dirty="0" smtClean="0">
              <a:solidFill>
                <a:srgbClr val="FFE7FA"/>
              </a:solidFill>
            </a:rPr>
            <a:t>Uzupełnić statut </a:t>
          </a:r>
          <a:br>
            <a:rPr lang="pl-PL" altLang="pl-PL" sz="2000" b="1" kern="1200" dirty="0" smtClean="0">
              <a:solidFill>
                <a:srgbClr val="FFE7FA"/>
              </a:solidFill>
            </a:rPr>
          </a:br>
          <a:r>
            <a:rPr lang="pl-PL" altLang="pl-PL" sz="2000" b="1" kern="1200" dirty="0" smtClean="0">
              <a:solidFill>
                <a:srgbClr val="FFE7FA"/>
              </a:solidFill>
            </a:rPr>
            <a:t>szkoły, zgodnie z § 8 ust. 2 </a:t>
          </a:r>
          <a:br>
            <a:rPr lang="pl-PL" altLang="pl-PL" sz="2000" b="1" kern="1200" dirty="0" smtClean="0">
              <a:solidFill>
                <a:srgbClr val="FFE7FA"/>
              </a:solidFill>
            </a:rPr>
          </a:br>
          <a:r>
            <a:rPr lang="pl-PL" altLang="pl-PL" sz="2000" b="1" kern="1200" dirty="0" smtClean="0">
              <a:solidFill>
                <a:srgbClr val="FFE7FA"/>
              </a:solidFill>
            </a:rPr>
            <a:t>załącznika nr 2, § 10 ust. 2 załącznika nr 3 i 4,  § 11 ust. 2 załącznika nr 5a i § 12 ust. 2 załącznika nr 5b pkt 6 </a:t>
          </a:r>
          <a:r>
            <a:rPr lang="pl-PL" altLang="pl-PL" sz="2000" b="1" kern="1200" dirty="0" err="1" smtClean="0">
              <a:solidFill>
                <a:srgbClr val="FFE7FA"/>
              </a:solidFill>
            </a:rPr>
            <a:t>rozp</a:t>
          </a:r>
          <a:r>
            <a:rPr lang="pl-PL" altLang="pl-PL" sz="2000" b="1" kern="1200" dirty="0" smtClean="0">
              <a:solidFill>
                <a:srgbClr val="FFE7FA"/>
              </a:solidFill>
            </a:rPr>
            <a:t>. MEN z dnia 21 maja 2001 r. </a:t>
          </a:r>
          <a:br>
            <a:rPr lang="pl-PL" altLang="pl-PL" sz="2000" b="1" kern="1200" dirty="0" smtClean="0">
              <a:solidFill>
                <a:srgbClr val="FFE7FA"/>
              </a:solidFill>
            </a:rPr>
          </a:br>
          <a:r>
            <a:rPr lang="pl-PL" altLang="pl-PL" sz="2000" b="1" kern="1200" dirty="0" smtClean="0">
              <a:solidFill>
                <a:srgbClr val="FFE7FA"/>
              </a:solidFill>
            </a:rPr>
            <a:t>w sprawie ramowych statutów publicznego przedszkola oraz publicznych szkół (Dz. U. nr 612, poz. 624, z </a:t>
          </a:r>
          <a:r>
            <a:rPr lang="pl-PL" altLang="pl-PL" sz="2000" b="1" kern="1200" dirty="0" err="1" smtClean="0">
              <a:solidFill>
                <a:srgbClr val="FFE7FA"/>
              </a:solidFill>
            </a:rPr>
            <a:t>późn</a:t>
          </a:r>
          <a:r>
            <a:rPr lang="pl-PL" altLang="pl-PL" sz="2000" b="1" kern="1200" dirty="0" smtClean="0">
              <a:solidFill>
                <a:srgbClr val="FFE7FA"/>
              </a:solidFill>
            </a:rPr>
            <a:t>. zm.)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000" b="1" kern="1200" dirty="0" smtClean="0">
              <a:solidFill>
                <a:srgbClr val="C00000"/>
              </a:solidFill>
            </a:rPr>
            <a:t> </a:t>
          </a:r>
          <a:endParaRPr lang="pl-PL" sz="2000" b="1" kern="1200" dirty="0" smtClean="0">
            <a:solidFill>
              <a:srgbClr val="C00000"/>
            </a:solidFill>
          </a:endParaRPr>
        </a:p>
      </dsp:txBody>
      <dsp:txXfrm rot="5400000">
        <a:off x="2427299" y="1123324"/>
        <a:ext cx="3239926" cy="3369974"/>
      </dsp:txXfrm>
    </dsp:sp>
    <dsp:sp modelId="{ED97D137-9803-4D24-871C-06A498B608B1}">
      <dsp:nvSpPr>
        <dsp:cNvPr id="0" name=""/>
        <dsp:cNvSpPr/>
      </dsp:nvSpPr>
      <dsp:spPr>
        <a:xfrm rot="16200000">
          <a:off x="4521176" y="1319832"/>
          <a:ext cx="5616624" cy="2976959"/>
        </a:xfrm>
        <a:prstGeom prst="flowChartManualOperati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altLang="pl-PL" sz="2200" b="1" kern="1200" dirty="0" smtClean="0">
            <a:solidFill>
              <a:srgbClr val="FF0000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200" b="1" kern="1200" dirty="0" smtClean="0">
              <a:solidFill>
                <a:srgbClr val="FFE7FA"/>
              </a:solidFill>
            </a:rPr>
            <a:t>Zaleca się aby umowa o praktyczną naukę zawodu organizowana poza szkołą zawierała informacje, o których mowa w § 7 ust. 3 </a:t>
          </a:r>
          <a:r>
            <a:rPr lang="pl-PL" altLang="pl-PL" sz="2200" b="1" kern="1200" dirty="0" err="1" smtClean="0">
              <a:solidFill>
                <a:srgbClr val="FFE7FA"/>
              </a:solidFill>
            </a:rPr>
            <a:t>rozp</a:t>
          </a:r>
          <a:r>
            <a:rPr lang="pl-PL" altLang="pl-PL" sz="2200" b="1" kern="1200" dirty="0" smtClean="0">
              <a:solidFill>
                <a:srgbClr val="FFE7FA"/>
              </a:solidFill>
            </a:rPr>
            <a:t>. MEN z dnia 15 grudnia 2010 r. </a:t>
          </a:r>
          <a:br>
            <a:rPr lang="pl-PL" altLang="pl-PL" sz="2200" b="1" kern="1200" dirty="0" smtClean="0">
              <a:solidFill>
                <a:srgbClr val="FFE7FA"/>
              </a:solidFill>
            </a:rPr>
          </a:br>
          <a:r>
            <a:rPr lang="pl-PL" altLang="pl-PL" sz="2200" b="1" kern="1200" dirty="0" smtClean="0">
              <a:solidFill>
                <a:srgbClr val="FFE7FA"/>
              </a:solidFill>
            </a:rPr>
            <a:t>w sprawie praktycznej nauki zawodu (Dz. U. </a:t>
          </a:r>
          <a:br>
            <a:rPr lang="pl-PL" altLang="pl-PL" sz="2200" b="1" kern="1200" dirty="0" smtClean="0">
              <a:solidFill>
                <a:srgbClr val="FFE7FA"/>
              </a:solidFill>
            </a:rPr>
          </a:br>
          <a:r>
            <a:rPr lang="pl-PL" altLang="pl-PL" sz="2200" b="1" kern="1200" dirty="0" smtClean="0">
              <a:solidFill>
                <a:srgbClr val="FFE7FA"/>
              </a:solidFill>
            </a:rPr>
            <a:t>z 2010 r. nr 244, poz. 1625 z </a:t>
          </a:r>
          <a:r>
            <a:rPr lang="pl-PL" altLang="pl-PL" sz="2200" b="1" kern="1200" dirty="0" err="1" smtClean="0">
              <a:solidFill>
                <a:srgbClr val="FFE7FA"/>
              </a:solidFill>
            </a:rPr>
            <a:t>późn</a:t>
          </a:r>
          <a:r>
            <a:rPr lang="pl-PL" altLang="pl-PL" sz="2200" b="1" kern="1200" dirty="0" smtClean="0">
              <a:solidFill>
                <a:srgbClr val="FFE7FA"/>
              </a:solidFill>
            </a:rPr>
            <a:t>. zm.)</a:t>
          </a:r>
          <a:endParaRPr lang="pl-PL" sz="2200" b="1" kern="1200" dirty="0" smtClean="0">
            <a:solidFill>
              <a:srgbClr val="FFE7FA"/>
            </a:solidFill>
          </a:endParaRPr>
        </a:p>
      </dsp:txBody>
      <dsp:txXfrm rot="5400000">
        <a:off x="5841008" y="1123325"/>
        <a:ext cx="2976959" cy="33699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C6730-AF71-4A74-ADC6-DD932B46A7D9}">
      <dsp:nvSpPr>
        <dsp:cNvPr id="0" name=""/>
        <dsp:cNvSpPr/>
      </dsp:nvSpPr>
      <dsp:spPr>
        <a:xfrm rot="16200000">
          <a:off x="-1239551" y="1258651"/>
          <a:ext cx="4680520" cy="2163216"/>
        </a:xfrm>
        <a:prstGeom prst="flowChartManualOperati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200" b="1" kern="1200" dirty="0" smtClean="0"/>
            <a:t>Zapewnienie uczniom bezpieczeństwa</a:t>
          </a:r>
          <a:endParaRPr lang="pl-PL" sz="2200" b="1" kern="1200" dirty="0" smtClean="0"/>
        </a:p>
      </dsp:txBody>
      <dsp:txXfrm rot="5400000">
        <a:off x="19101" y="936103"/>
        <a:ext cx="2163216" cy="2808312"/>
      </dsp:txXfrm>
    </dsp:sp>
    <dsp:sp modelId="{958508F7-0BFD-4D04-BDA0-3D550B595D1F}">
      <dsp:nvSpPr>
        <dsp:cNvPr id="0" name=""/>
        <dsp:cNvSpPr/>
      </dsp:nvSpPr>
      <dsp:spPr>
        <a:xfrm rot="16200000">
          <a:off x="1009092" y="1258651"/>
          <a:ext cx="4680520" cy="2163216"/>
        </a:xfrm>
        <a:prstGeom prst="flowChartManualOperati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Przestrzeganie statutu szkoły </a:t>
          </a:r>
          <a:br>
            <a:rPr lang="pl-PL" sz="2200" b="1" kern="1200" dirty="0" smtClean="0"/>
          </a:br>
          <a:r>
            <a:rPr lang="pl-PL" sz="2200" b="1" kern="1200" dirty="0" smtClean="0"/>
            <a:t>i placówki</a:t>
          </a:r>
        </a:p>
      </dsp:txBody>
      <dsp:txXfrm rot="5400000">
        <a:off x="2267744" y="936103"/>
        <a:ext cx="2163216" cy="2808312"/>
      </dsp:txXfrm>
    </dsp:sp>
    <dsp:sp modelId="{2584FC2A-70E1-46F7-8156-DF50A01D07AE}">
      <dsp:nvSpPr>
        <dsp:cNvPr id="0" name=""/>
        <dsp:cNvSpPr/>
      </dsp:nvSpPr>
      <dsp:spPr>
        <a:xfrm rot="16200000">
          <a:off x="3394469" y="1258651"/>
          <a:ext cx="4680520" cy="2163216"/>
        </a:xfrm>
        <a:prstGeom prst="flowChartManualOperati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200" b="1" kern="1200" dirty="0" smtClean="0"/>
            <a:t>Przestrzeganie zasad oceniania, klasyfikowania          i promowania uczniów </a:t>
          </a:r>
          <a:endParaRPr lang="pl-PL" sz="2200" b="1" kern="1200" dirty="0" smtClean="0"/>
        </a:p>
      </dsp:txBody>
      <dsp:txXfrm rot="5400000">
        <a:off x="4653121" y="936103"/>
        <a:ext cx="2163216" cy="2808312"/>
      </dsp:txXfrm>
    </dsp:sp>
    <dsp:sp modelId="{60997E28-0229-4EFE-9322-C71C67F98D0A}">
      <dsp:nvSpPr>
        <dsp:cNvPr id="0" name=""/>
        <dsp:cNvSpPr/>
      </dsp:nvSpPr>
      <dsp:spPr>
        <a:xfrm rot="16200000">
          <a:off x="5722131" y="1258651"/>
          <a:ext cx="4680520" cy="2163216"/>
        </a:xfrm>
        <a:prstGeom prst="flowChartManualOperati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200" b="1" kern="1200" dirty="0" smtClean="0"/>
            <a:t>Przestrzeganie praw dziecka </a:t>
          </a:r>
          <a:br>
            <a:rPr lang="pl-PL" altLang="pl-PL" sz="2200" b="1" kern="1200" dirty="0" smtClean="0"/>
          </a:br>
          <a:r>
            <a:rPr lang="pl-PL" altLang="pl-PL" sz="2200" b="1" kern="1200" dirty="0" smtClean="0"/>
            <a:t>i praw ucznia</a:t>
          </a:r>
          <a:endParaRPr lang="pl-PL" sz="2200" b="1" kern="1200" dirty="0" smtClean="0"/>
        </a:p>
      </dsp:txBody>
      <dsp:txXfrm rot="5400000">
        <a:off x="6980783" y="936103"/>
        <a:ext cx="2163216" cy="28083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0BB03-155F-48A6-99BC-4EC2AAEADB29}">
      <dsp:nvSpPr>
        <dsp:cNvPr id="0" name=""/>
        <dsp:cNvSpPr/>
      </dsp:nvSpPr>
      <dsp:spPr>
        <a:xfrm>
          <a:off x="0" y="1067635"/>
          <a:ext cx="8147248" cy="5148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CBB272-25D2-45E9-82C5-FE3FA16A2202}">
      <dsp:nvSpPr>
        <dsp:cNvPr id="0" name=""/>
        <dsp:cNvSpPr/>
      </dsp:nvSpPr>
      <dsp:spPr>
        <a:xfrm>
          <a:off x="366321" y="0"/>
          <a:ext cx="7611124" cy="1447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400" b="1" kern="1200" dirty="0" smtClean="0">
              <a:solidFill>
                <a:srgbClr val="FFE7FA"/>
              </a:solidFill>
            </a:rPr>
            <a:t>Wyposażać nauczycieli w wiedzę i umiejętności umożliwiające wsparcie uczniów w zakresie świadomego kształtowania procesu własnego uczenia się, postawy odpowiedzialności za jego efekty.</a:t>
          </a:r>
          <a:endParaRPr lang="pl-PL" sz="2400" b="1" kern="1200" dirty="0">
            <a:solidFill>
              <a:srgbClr val="FFE7FA"/>
            </a:solidFill>
          </a:endParaRPr>
        </a:p>
      </dsp:txBody>
      <dsp:txXfrm>
        <a:off x="436997" y="70676"/>
        <a:ext cx="7469772" cy="1306444"/>
      </dsp:txXfrm>
    </dsp:sp>
    <dsp:sp modelId="{E0F2D3EF-617C-4481-A18A-B86686383125}">
      <dsp:nvSpPr>
        <dsp:cNvPr id="0" name=""/>
        <dsp:cNvSpPr/>
      </dsp:nvSpPr>
      <dsp:spPr>
        <a:xfrm>
          <a:off x="0" y="2970107"/>
          <a:ext cx="814724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BEF6A0-7CEB-442E-BC46-4E73EE112BFB}">
      <dsp:nvSpPr>
        <dsp:cNvPr id="0" name=""/>
        <dsp:cNvSpPr/>
      </dsp:nvSpPr>
      <dsp:spPr>
        <a:xfrm>
          <a:off x="366321" y="1721530"/>
          <a:ext cx="7626679" cy="1322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rgbClr val="FFE7FA"/>
              </a:solidFill>
            </a:rPr>
            <a:t>Wyposażyć nauczycieli w umiejętność analizy wyników egzaminów zewnętrznych i wdrażania nowoczesnych metod pracy z uczniami o różnych potrzebach edukacyjnych.</a:t>
          </a:r>
          <a:r>
            <a:rPr lang="pl-PL" altLang="pl-PL" sz="2400" b="1" kern="1200" dirty="0" smtClean="0">
              <a:solidFill>
                <a:srgbClr val="FFE7FA"/>
              </a:solidFill>
            </a:rPr>
            <a:t>.</a:t>
          </a:r>
          <a:endParaRPr lang="pl-PL" sz="2400" b="1" kern="1200" dirty="0">
            <a:solidFill>
              <a:srgbClr val="FFE7FA"/>
            </a:solidFill>
          </a:endParaRPr>
        </a:p>
      </dsp:txBody>
      <dsp:txXfrm>
        <a:off x="430876" y="1786085"/>
        <a:ext cx="7497569" cy="1193315"/>
      </dsp:txXfrm>
    </dsp:sp>
    <dsp:sp modelId="{1F9E6FB6-5430-4FC1-81B2-F07A6F7D3CBD}">
      <dsp:nvSpPr>
        <dsp:cNvPr id="0" name=""/>
        <dsp:cNvSpPr/>
      </dsp:nvSpPr>
      <dsp:spPr>
        <a:xfrm>
          <a:off x="0" y="4537354"/>
          <a:ext cx="814724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458672-F88C-4B07-A90C-530F91C378FB}">
      <dsp:nvSpPr>
        <dsp:cNvPr id="0" name=""/>
        <dsp:cNvSpPr/>
      </dsp:nvSpPr>
      <dsp:spPr>
        <a:xfrm>
          <a:off x="292318" y="3438382"/>
          <a:ext cx="7700575" cy="12613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400" b="1" kern="1200" dirty="0" smtClean="0">
              <a:solidFill>
                <a:srgbClr val="FFE7FA"/>
              </a:solidFill>
            </a:rPr>
            <a:t>Tworzyć przestrzeń dla aktywności ucznia, poszukiwania rozwiązań, kreatywności – w tym umożliwianie wpływania na organizację procesów edukacyjnych. </a:t>
          </a:r>
          <a:endParaRPr lang="pl-PL" sz="2400" b="1" kern="1200" dirty="0">
            <a:solidFill>
              <a:srgbClr val="FFE7FA"/>
            </a:solidFill>
          </a:endParaRPr>
        </a:p>
      </dsp:txBody>
      <dsp:txXfrm>
        <a:off x="353891" y="3499955"/>
        <a:ext cx="7577429" cy="11381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0BB03-155F-48A6-99BC-4EC2AAEADB29}">
      <dsp:nvSpPr>
        <dsp:cNvPr id="0" name=""/>
        <dsp:cNvSpPr/>
      </dsp:nvSpPr>
      <dsp:spPr>
        <a:xfrm>
          <a:off x="0" y="537511"/>
          <a:ext cx="8147248" cy="6085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CBB272-25D2-45E9-82C5-FE3FA16A2202}">
      <dsp:nvSpPr>
        <dsp:cNvPr id="0" name=""/>
        <dsp:cNvSpPr/>
      </dsp:nvSpPr>
      <dsp:spPr>
        <a:xfrm>
          <a:off x="364172" y="0"/>
          <a:ext cx="7740372" cy="1041102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Kontynuować ścisłą współpracę, ustalić zakres zadań wykonywanych w formie wspomagania (</a:t>
          </a:r>
          <a:r>
            <a:rPr lang="pl-PL" sz="2400" b="1" kern="1200" smtClean="0">
              <a:solidFill>
                <a:schemeClr val="tx1"/>
              </a:solidFill>
            </a:rPr>
            <a:t>specjalizacja).</a:t>
          </a:r>
          <a:endParaRPr lang="pl-PL" sz="2400" b="1" kern="1200" dirty="0">
            <a:solidFill>
              <a:schemeClr val="tx1"/>
            </a:solidFill>
          </a:endParaRPr>
        </a:p>
      </dsp:txBody>
      <dsp:txXfrm>
        <a:off x="414994" y="50822"/>
        <a:ext cx="7638728" cy="939458"/>
      </dsp:txXfrm>
    </dsp:sp>
    <dsp:sp modelId="{E0F2D3EF-617C-4481-A18A-B86686383125}">
      <dsp:nvSpPr>
        <dsp:cNvPr id="0" name=""/>
        <dsp:cNvSpPr/>
      </dsp:nvSpPr>
      <dsp:spPr>
        <a:xfrm>
          <a:off x="0" y="2548356"/>
          <a:ext cx="814724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BEF6A0-7CEB-442E-BC46-4E73EE112BFB}">
      <dsp:nvSpPr>
        <dsp:cNvPr id="0" name=""/>
        <dsp:cNvSpPr/>
      </dsp:nvSpPr>
      <dsp:spPr>
        <a:xfrm>
          <a:off x="364888" y="1310296"/>
          <a:ext cx="7740100" cy="1325334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Odpowiadać w sposób elastyczny na potrzeby przedszkoli i szkół: uczniów, nauczycieli i </a:t>
          </a:r>
          <a:r>
            <a:rPr lang="pl-PL" sz="2400" b="1" kern="1200" smtClean="0">
              <a:solidFill>
                <a:schemeClr val="tx1"/>
              </a:solidFill>
            </a:rPr>
            <a:t>rodziców.</a:t>
          </a:r>
          <a:endParaRPr lang="pl-PL" sz="2400" b="1" kern="1200" dirty="0">
            <a:solidFill>
              <a:schemeClr val="tx1"/>
            </a:solidFill>
          </a:endParaRPr>
        </a:p>
      </dsp:txBody>
      <dsp:txXfrm>
        <a:off x="429585" y="1374993"/>
        <a:ext cx="7610706" cy="1195940"/>
      </dsp:txXfrm>
    </dsp:sp>
    <dsp:sp modelId="{1F9E6FB6-5430-4FC1-81B2-F07A6F7D3CBD}">
      <dsp:nvSpPr>
        <dsp:cNvPr id="0" name=""/>
        <dsp:cNvSpPr/>
      </dsp:nvSpPr>
      <dsp:spPr>
        <a:xfrm>
          <a:off x="0" y="4155775"/>
          <a:ext cx="814724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458672-F88C-4B07-A90C-530F91C378FB}">
      <dsp:nvSpPr>
        <dsp:cNvPr id="0" name=""/>
        <dsp:cNvSpPr/>
      </dsp:nvSpPr>
      <dsp:spPr>
        <a:xfrm>
          <a:off x="390228" y="3135208"/>
          <a:ext cx="7757019" cy="1245884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smtClean="0">
              <a:solidFill>
                <a:schemeClr val="tx1"/>
              </a:solidFill>
            </a:rPr>
            <a:t>Wykorzystywać nowoczesne technologie w celu sprawniejszej koordynacji działań oraz poprawy dostępności do zasobów.</a:t>
          </a:r>
          <a:endParaRPr lang="pl-PL" sz="2400" b="1" kern="1200" dirty="0">
            <a:solidFill>
              <a:schemeClr val="tx1"/>
            </a:solidFill>
          </a:endParaRPr>
        </a:p>
      </dsp:txBody>
      <dsp:txXfrm>
        <a:off x="451047" y="3196027"/>
        <a:ext cx="7635381" cy="1124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BD09AC-3934-437C-A7BD-17090D993D10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0E00D9-CA9D-4450-ABD8-BC4C280AA6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168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altLang="pl-PL" smtClean="0"/>
              <a:t>Wsparcie ze Środków EFS: „Wspieranie nauczycieli w doskonaleniu kompetencji”  projekt prowadzony przez PPP w Bydgoszczy dla 7 szkół, przygotowanie do zadania SORE (13 osób), koordynatora sieci (2 osoby), „Szkoła współpracy” (1 osoba).</a:t>
            </a:r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„Kompleksowe wspomaganie  rozwoju szkół” – kształcenie „sorowców” powiatu lipnowskiego.</a:t>
            </a:r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Włocławek – 20 osób SORE</a:t>
            </a:r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491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D027D3-9EA4-411D-9B93-C59DE037B02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0E00D9-CA9D-4450-ABD8-BC4C280AA688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9FDA0-1DCF-41C6-8AE7-9B2BB927A53F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C00AF-AB3F-4EE4-8101-A4F9DD5844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7ECE6-0ED1-472A-B65E-2108DE4D14AA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61E62-C41C-410B-AE09-663135482C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961E-9A04-4C0F-B24C-80806CED9B9F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2A197-7D9F-45AB-BE9E-123AFCBB7B8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8BC563-0489-412F-9B1B-999D9E56A4EB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4D072FF-7CDA-4AC1-8D8E-ECCB548C97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F49BBD-6843-4EDF-81A5-31C457DF6F52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8322087-6018-4388-93A8-747F98DD03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CEC425-9CE9-4ACE-8D64-8340F900AA70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447903F-D04E-4BE8-86EE-EB641CEA85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3639817-6163-4C24-B77F-8984BA3FE59A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86A64D-A833-4850-9ECD-4ADA96F11D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EA76FD2-EF46-4BDB-940F-893F78EEE5F0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01AF9E-2B51-4BE0-9150-EC040CE43D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D9B95AF-8562-4F23-B65B-57E3CAE90C35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4705645-1137-4700-AE69-5D73FEFCA0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7AC4440-1767-4829-8AA3-690E567184D1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20CF10-A551-450A-8698-F1D468FBC3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0FDDBFA-3EBB-4A80-9BAC-6C9D98E2DD38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19B661-0400-4CC1-91F9-670E566ABFA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0D77-5455-40C0-A595-D7BA23392C78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E04AF-6972-45DB-9041-8BDD6082DC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B5B67C4-C1D4-4F9E-B81A-47FBA8BB297A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FE8F71B-5F81-4757-A48D-A2E847BD12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97E833B-9920-40FC-8D61-7C2E268CCCDB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5DBB74-32C0-40AC-9805-A87CAB56F1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465E91-F4DF-4BC8-8608-FB618E7EAD8D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199342-D76A-40C3-9979-8AE7E1879CF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03F32-E5A1-436B-A2F6-F7707B30AEEA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5D9B-77B9-4DA2-B60E-B82A3B0506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CF5E2-21DC-4406-85E3-9676DB542FE4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1A540-3DF0-4C11-ACE4-A4992783CB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EF4E-50E1-47AA-A506-D6070123F293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311CF-5B22-42A2-8E66-7BEA8D75F9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14575-4A03-44D7-A421-3FF462A0EACF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9356E-4DFD-4033-A77D-0DE1DFA1173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33A14-4F26-4F11-B018-BEDD8C9AD07A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7A87C-DF49-4C7E-B9F6-0B943D9B57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7E1B9-26EB-4251-96BD-AA217B43084D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A8820-6941-4E02-8F02-4C6F46CA7B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4B259-EDC2-4D22-9D66-861F187FB6AC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52D9E-D1AB-4716-B2A2-9844BEF405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4A7AAE-EBE6-433B-950B-CFFA1C4844D8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910C72-18F2-424A-AC90-AC36483826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EF02016-F55E-4248-A5B1-EC9D073EB65B}" type="datetimeFigureOut">
              <a:rPr lang="pl-PL"/>
              <a:pPr>
                <a:defRPr/>
              </a:pPr>
              <a:t>2017-08-29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FE610109-403C-46F9-A353-6CF14CDF04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uratorium.uwoj.bydgoszcz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uratorium.uwoj.bydgoszcz.pl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ratorium.uwoj.bydgoszcz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uratorium.uwoj.bydgoszcz.p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uratorium.uwoj.bydgoszcz.pl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uratorium.uwoj.bydgoszcz.pl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uratorium.uwoj.bydgoszcz.p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uratorium.uwoj.bydgoszcz.pl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uratorium.uwoj.bydgoszcz.pl/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3.xml"/><Relationship Id="rId7" Type="http://schemas.openxmlformats.org/officeDocument/2006/relationships/hyperlink" Target="http://www.kuratorium.uwoj.bydgoszcz.pl/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uratorium.uwoj.bydgoszcz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hyperlink" Target="http://www.kuratorium.uwoj.bydgoszcz.pl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uratorium.uwoj.bydgoszcz.pl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uratorium.uwoj.bydgoszcz.pl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4.xml"/><Relationship Id="rId7" Type="http://schemas.openxmlformats.org/officeDocument/2006/relationships/hyperlink" Target="http://www.kuratorium.uwoj.bydgoszcz.pl/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5.xml"/><Relationship Id="rId7" Type="http://schemas.openxmlformats.org/officeDocument/2006/relationships/hyperlink" Target="http://www.kuratorium.uwoj.bydgoszcz.pl/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uratorium.uwoj.bydgoszcz.p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kuratorium.uwoj.bydgoszcz.pl/" TargetMode="External"/><Relationship Id="rId5" Type="http://schemas.openxmlformats.org/officeDocument/2006/relationships/image" Target="../media/image2.emf"/><Relationship Id="rId4" Type="http://schemas.openxmlformats.org/officeDocument/2006/relationships/oleObject" Target="../embeddings/Arkusz_programu_Microsoft_Excel_97_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uratorium.uwoj.bydgoszcz.p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uratorium.uwoj.bydgoszcz.p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uratorium.uwoj.bydgoszcz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uratorium.uwoj.bydgoszcz.p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uratorium.uwoj.bydgoszcz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ctrTitle"/>
          </p:nvPr>
        </p:nvSpPr>
        <p:spPr>
          <a:xfrm>
            <a:off x="0" y="2781300"/>
            <a:ext cx="9144000" cy="2519363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Nadzór pedagogiczny </a:t>
            </a:r>
            <a:br>
              <a:rPr lang="pl-PL" altLang="pl-PL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Kujawsko-Pomorskiego Kuratora Oświaty </a:t>
            </a:r>
            <a:br>
              <a:rPr lang="pl-PL" altLang="pl-PL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roku szkolnym 2016/2017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350" y="5949950"/>
            <a:ext cx="6400800" cy="431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Bydgoszcz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30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sierpnia 2017 r.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40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620713"/>
            <a:ext cx="2563813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813" y="116632"/>
            <a:ext cx="7344667" cy="936104"/>
          </a:xfrm>
        </p:spPr>
        <p:txBody>
          <a:bodyPr/>
          <a:lstStyle/>
          <a:p>
            <a:pPr algn="l"/>
            <a:r>
              <a:rPr lang="pl-PL" sz="2800" b="1" dirty="0" smtClean="0"/>
              <a:t>                              uogólnione wnioski z ewaluacji </a:t>
            </a:r>
            <a:br>
              <a:rPr lang="pl-PL" sz="2800" b="1" dirty="0" smtClean="0"/>
            </a:br>
            <a:r>
              <a:rPr lang="pl-PL" sz="2800" b="1" dirty="0" smtClean="0"/>
              <a:t>            </a:t>
            </a:r>
            <a:r>
              <a:rPr lang="pl-PL" sz="2400" dirty="0" smtClean="0"/>
              <a:t>na </a:t>
            </a:r>
            <a:r>
              <a:rPr lang="pl-PL" sz="2400" i="1" dirty="0"/>
              <a:t>podstawie</a:t>
            </a:r>
            <a:r>
              <a:rPr lang="pl-PL" sz="2400" dirty="0"/>
              <a:t> </a:t>
            </a:r>
            <a:r>
              <a:rPr lang="pl-PL" sz="2400" i="1" dirty="0"/>
              <a:t>wyników ewaluacji szkół </a:t>
            </a:r>
            <a:r>
              <a:rPr lang="pl-PL" sz="2400" i="1" dirty="0" smtClean="0"/>
              <a:t>i placówek</a:t>
            </a:r>
            <a:endParaRPr lang="pl-PL" sz="24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5404"/>
            <a:ext cx="1547813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wój poziomy 6"/>
          <p:cNvSpPr/>
          <p:nvPr/>
        </p:nvSpPr>
        <p:spPr>
          <a:xfrm>
            <a:off x="120055" y="1052736"/>
            <a:ext cx="8784976" cy="1368152"/>
          </a:xfrm>
          <a:prstGeom prst="horizontalScroll">
            <a:avLst/>
          </a:prstGeom>
          <a:solidFill>
            <a:srgbClr val="FF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W procesie dydaktycznym szkoły łączą wiedzę z praktyką w celu przygotowania do egzaminów zawodowych i odnoszenia przez słuchaczy sukcesów na rynku pracy. 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8" name="Zwój poziomy 7"/>
          <p:cNvSpPr/>
          <p:nvPr/>
        </p:nvSpPr>
        <p:spPr>
          <a:xfrm>
            <a:off x="107504" y="4437112"/>
            <a:ext cx="8784976" cy="1584176"/>
          </a:xfrm>
          <a:prstGeom prst="horizontalScroll">
            <a:avLst/>
          </a:prstGeom>
          <a:solidFill>
            <a:srgbClr val="FF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W placówkach i szkołach kształcenia specjalnego stosuje się adekwatne i zróżnicowane metody wsparcia i motywowania uczniów i wychowanków do nabywania przez nich umiejętności społecznych. 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9" name="Zwój poziomy 8"/>
          <p:cNvSpPr/>
          <p:nvPr/>
        </p:nvSpPr>
        <p:spPr>
          <a:xfrm>
            <a:off x="107504" y="2276872"/>
            <a:ext cx="8784976" cy="2304256"/>
          </a:xfrm>
          <a:prstGeom prst="horizontalScroll">
            <a:avLst/>
          </a:prstGeom>
          <a:solidFill>
            <a:srgbClr val="FF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Oferta placówki doskonalenia nauczycieli opracowana na specjalne zapotrzebowania poszczególnych podmiotów (zwłaszcza indywidualna) w realny sposób wpływa na wzrost zainteresowania propozycjami kierowanymi do potencjalnych klientów. Doskonalenia wymaga aspekt związany z motywowaniem poszczególnych podmiotów do skorzystania z oferty placówki, co nierozerwalnie wiąże się z uwypukleniem mierzalnych korzyści dla uczestników poszczególnych form. 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713" y="274638"/>
            <a:ext cx="7128767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2800" b="1" dirty="0"/>
              <a:t>Rekomendacje w zakresie </a:t>
            </a:r>
            <a:br>
              <a:rPr lang="pl-PL" altLang="pl-PL" sz="2800" b="1" dirty="0"/>
            </a:br>
            <a:r>
              <a:rPr lang="pl-PL" altLang="pl-PL" sz="2800" b="1" dirty="0"/>
              <a:t>nadzoru dyrektora szkoły</a:t>
            </a:r>
            <a:endParaRPr lang="pl-PL" sz="2800" i="1" dirty="0"/>
          </a:p>
        </p:txBody>
      </p:sp>
      <p:pic>
        <p:nvPicPr>
          <p:cNvPr id="51204" name="Picture 4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463" y="130175"/>
            <a:ext cx="169068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l-PL" b="1" dirty="0"/>
          </a:p>
        </p:txBody>
      </p:sp>
      <p:sp>
        <p:nvSpPr>
          <p:cNvPr id="6" name="Prostokąt zaokrąglony 5"/>
          <p:cNvSpPr/>
          <p:nvPr/>
        </p:nvSpPr>
        <p:spPr>
          <a:xfrm>
            <a:off x="467544" y="1628800"/>
            <a:ext cx="8280920" cy="12241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 smtClean="0">
                <a:solidFill>
                  <a:schemeClr val="tx1"/>
                </a:solidFill>
              </a:rPr>
              <a:t>Dokonać diagnozy i wykorzystywać opinie uczniów w zakresie doboru form i metod pracy w celu wspomagania zainteresowania i motywacji uczniów do nauki. 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467544" y="3068960"/>
            <a:ext cx="8280920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>
                <a:solidFill>
                  <a:schemeClr val="tx1"/>
                </a:solidFill>
              </a:rPr>
              <a:t>Zwracać uwagę </a:t>
            </a:r>
            <a:r>
              <a:rPr lang="pl-PL" sz="2400" b="1" dirty="0" smtClean="0">
                <a:solidFill>
                  <a:schemeClr val="tx1"/>
                </a:solidFill>
              </a:rPr>
              <a:t>na atrakcyjność zajęć lekcyjnych i oferty zajęć pozalekcyjnych. 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467544" y="4509120"/>
            <a:ext cx="8280920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 smtClean="0">
                <a:solidFill>
                  <a:schemeClr val="tx1"/>
                </a:solidFill>
              </a:rPr>
              <a:t>Podejmować działania kontrolne i ewaluacyjne w zakresie udzielania uczniom pomocy psychologiczno-pedagogicznej</a:t>
            </a:r>
            <a:r>
              <a:rPr lang="pl-PL"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Objaśnienie prostokątne zaokrąglone 8"/>
          <p:cNvSpPr/>
          <p:nvPr/>
        </p:nvSpPr>
        <p:spPr>
          <a:xfrm>
            <a:off x="2699792" y="130176"/>
            <a:ext cx="5976664" cy="1138584"/>
          </a:xfrm>
          <a:prstGeom prst="wedgeRoundRectCallout">
            <a:avLst>
              <a:gd name="adj1" fmla="val -71513"/>
              <a:gd name="adj2" fmla="val 9864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Rekomendacje w zakresie </a:t>
            </a:r>
            <a:br>
              <a:rPr lang="pl-PL" sz="2800" b="1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nadzoru dyrektora szkoły</a:t>
            </a:r>
          </a:p>
        </p:txBody>
      </p:sp>
    </p:spTree>
    <p:extLst>
      <p:ext uri="{BB962C8B-B14F-4D97-AF65-F5344CB8AC3E}">
        <p14:creationId xmlns:p14="http://schemas.microsoft.com/office/powerpoint/2010/main" val="3916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850106"/>
          </a:xfrm>
        </p:spPr>
        <p:txBody>
          <a:bodyPr/>
          <a:lstStyle/>
          <a:p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30175"/>
            <a:ext cx="169068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zaokrąglony 4"/>
          <p:cNvSpPr/>
          <p:nvPr/>
        </p:nvSpPr>
        <p:spPr>
          <a:xfrm>
            <a:off x="467544" y="1340769"/>
            <a:ext cx="8208912" cy="15121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 smtClean="0">
                <a:solidFill>
                  <a:schemeClr val="tx1"/>
                </a:solidFill>
              </a:rPr>
              <a:t>Aktywizować szkoły i placówki do stosowania nowatorstwa pedagogicznego w celu rozwijania kompetencji kluczowych, które pomogą uczniom odnaleźć się na rynku pracy i sprostać wyzwaniom społeczeństwa wiedzy. 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 rot="10800000" flipV="1">
            <a:off x="467544" y="3140968"/>
            <a:ext cx="8208912" cy="14401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 smtClean="0">
                <a:solidFill>
                  <a:schemeClr val="tx1"/>
                </a:solidFill>
              </a:rPr>
              <a:t>Prowadzić działania kontrolne i diagnostyczne polegające na ocenie efektywności wykorzystywania zajęć lekcyjnych przez nauczycieli w celu podniesienia wyników nauczania. 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467544" y="4797152"/>
            <a:ext cx="8280921" cy="15841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 smtClean="0">
                <a:solidFill>
                  <a:schemeClr val="tx1"/>
                </a:solidFill>
              </a:rPr>
              <a:t>Dokonać oceny udziału nauczycieli w szkoleniach, które pomogą im w doskonaleniu procesu oceniania ucznia oraz indywidualizacji pracy z uczniem. 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8" name="Objaśnienie prostokątne zaokrąglone 7"/>
          <p:cNvSpPr/>
          <p:nvPr/>
        </p:nvSpPr>
        <p:spPr>
          <a:xfrm>
            <a:off x="2123728" y="130176"/>
            <a:ext cx="6552728" cy="922560"/>
          </a:xfrm>
          <a:prstGeom prst="wedgeRoundRectCallout">
            <a:avLst>
              <a:gd name="adj1" fmla="val -71513"/>
              <a:gd name="adj2" fmla="val 9864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Rekomendacje w zakresie </a:t>
            </a:r>
            <a:br>
              <a:rPr lang="pl-PL" sz="2800" b="1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nadzoru dyrektora szkoły</a:t>
            </a:r>
          </a:p>
        </p:txBody>
      </p:sp>
    </p:spTree>
    <p:extLst>
      <p:ext uri="{BB962C8B-B14F-4D97-AF65-F5344CB8AC3E}">
        <p14:creationId xmlns:p14="http://schemas.microsoft.com/office/powerpoint/2010/main" val="4671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47" y="116632"/>
            <a:ext cx="169068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zaokrąglony 5"/>
          <p:cNvSpPr/>
          <p:nvPr/>
        </p:nvSpPr>
        <p:spPr>
          <a:xfrm rot="10800000" flipV="1">
            <a:off x="389248" y="1700808"/>
            <a:ext cx="8287208" cy="1800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>
                <a:solidFill>
                  <a:schemeClr val="tx1"/>
                </a:solidFill>
              </a:rPr>
              <a:t>P</a:t>
            </a:r>
            <a:r>
              <a:rPr lang="pl-PL" sz="2400" b="1" dirty="0" smtClean="0">
                <a:solidFill>
                  <a:schemeClr val="tx1"/>
                </a:solidFill>
              </a:rPr>
              <a:t>rzeprowadzić kontrolę pełnionego przez dyrektora nadzoru pedagogicznego w zakresie bezpieczeństwa dzieci i młodzieży. 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89248" y="3861048"/>
            <a:ext cx="8359218" cy="20162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>
                <a:solidFill>
                  <a:schemeClr val="tx1"/>
                </a:solidFill>
              </a:rPr>
              <a:t>Monitorować </a:t>
            </a:r>
            <a:r>
              <a:rPr lang="pl-PL" sz="2400" b="1" dirty="0" smtClean="0">
                <a:solidFill>
                  <a:schemeClr val="tx1"/>
                </a:solidFill>
              </a:rPr>
              <a:t>nadzór pedagogiczny dyrektora szkoły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a zwłaszcza w zakresie obserwacji prowadzonych przez nauczycieli zajęć dydaktycznych, wychowawczych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i opiekuńczych.  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2339752" y="130174"/>
            <a:ext cx="6347048" cy="1066577"/>
          </a:xfrm>
          <a:prstGeom prst="wedgeRoundRectCallout">
            <a:avLst>
              <a:gd name="adj1" fmla="val -71513"/>
              <a:gd name="adj2" fmla="val 9864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Rekomendacje w zakresie </a:t>
            </a:r>
            <a:br>
              <a:rPr lang="pl-PL" sz="2800" b="1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nadzoru dyrektora szkoły</a:t>
            </a:r>
          </a:p>
        </p:txBody>
      </p:sp>
    </p:spTree>
    <p:extLst>
      <p:ext uri="{BB962C8B-B14F-4D97-AF65-F5344CB8AC3E}">
        <p14:creationId xmlns:p14="http://schemas.microsoft.com/office/powerpoint/2010/main" val="169557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47" y="116632"/>
            <a:ext cx="169068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zaokrąglony 4"/>
          <p:cNvSpPr/>
          <p:nvPr/>
        </p:nvSpPr>
        <p:spPr>
          <a:xfrm>
            <a:off x="467544" y="1412776"/>
            <a:ext cx="8208912" cy="41044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 smtClean="0">
                <a:solidFill>
                  <a:schemeClr val="tx1"/>
                </a:solidFill>
              </a:rPr>
              <a:t>Rozwijać systemowe wspomaganie szkół, wykorzystując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w tym celu działalność placówek doskonalenia nauczycieli,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a w szczególności wspierać szkoły w zakresie nabywania umiejętności jakościowych analiz wyników egzaminów zewnętrznych i osiągnięć uczniów, </a:t>
            </a:r>
            <a:r>
              <a:rPr lang="pl-PL" sz="2400" b="1" dirty="0">
                <a:solidFill>
                  <a:schemeClr val="tx1"/>
                </a:solidFill>
              </a:rPr>
              <a:t>ze </a:t>
            </a:r>
            <a:r>
              <a:rPr lang="pl-PL" sz="2400" b="1" dirty="0" smtClean="0">
                <a:solidFill>
                  <a:schemeClr val="tx1"/>
                </a:solidFill>
              </a:rPr>
              <a:t>szczególnym uwzględnieniem </a:t>
            </a:r>
            <a:r>
              <a:rPr lang="pl-PL" sz="2400" b="1" dirty="0">
                <a:solidFill>
                  <a:schemeClr val="tx1"/>
                </a:solidFill>
              </a:rPr>
              <a:t>kształtowania umiejętności formułowania wniosków z prowadzonych analiz, planowania działań adekwatnych do zdiagnozowanych problemów oraz wdrażania zmian w realizacji procesu dydaktycznego. </a:t>
            </a:r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2483768" y="130174"/>
            <a:ext cx="6203032" cy="1066577"/>
          </a:xfrm>
          <a:prstGeom prst="wedgeRoundRectCallout">
            <a:avLst>
              <a:gd name="adj1" fmla="val -71513"/>
              <a:gd name="adj2" fmla="val 9864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Rekomendacje w zakresie </a:t>
            </a:r>
            <a:br>
              <a:rPr lang="pl-PL" sz="2800" b="1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nadzoru dyrektora szkoły</a:t>
            </a:r>
          </a:p>
        </p:txBody>
      </p:sp>
    </p:spTree>
    <p:extLst>
      <p:ext uri="{BB962C8B-B14F-4D97-AF65-F5344CB8AC3E}">
        <p14:creationId xmlns:p14="http://schemas.microsoft.com/office/powerpoint/2010/main" val="81446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altLang="pl-PL" sz="4000" b="1" smtClean="0"/>
          </a:p>
        </p:txBody>
      </p:sp>
      <p:pic>
        <p:nvPicPr>
          <p:cNvPr id="30723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30175"/>
            <a:ext cx="282892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pl-PL" sz="4000" dirty="0" smtClean="0"/>
          </a:p>
          <a:p>
            <a:pPr marL="0" indent="0" algn="ctr">
              <a:buFont typeface="Arial" charset="0"/>
              <a:buNone/>
              <a:defRPr/>
            </a:pPr>
            <a:endParaRPr lang="pl-PL" sz="6600" b="1" dirty="0" smtClean="0">
              <a:solidFill>
                <a:schemeClr val="accent1"/>
              </a:solidFill>
              <a:latin typeface="+mj-lt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pl-P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		</a:t>
            </a:r>
            <a:r>
              <a:rPr lang="pl-PL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Kontrola</a:t>
            </a:r>
            <a:endParaRPr lang="pl-PL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7019925" cy="8651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b="1" dirty="0" smtClean="0"/>
              <a:t>Kontrole zgodne z planem nadzoru</a:t>
            </a:r>
            <a:r>
              <a:rPr lang="pl-PL" sz="2800" b="1" dirty="0" smtClean="0"/>
              <a:t>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800" b="1" i="1" dirty="0" smtClean="0"/>
              <a:t> </a:t>
            </a:r>
            <a:endParaRPr lang="pl-PL" altLang="pl-PL" sz="2800" b="1" dirty="0" smtClean="0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430081"/>
              </p:ext>
            </p:extLst>
          </p:nvPr>
        </p:nvGraphicFramePr>
        <p:xfrm>
          <a:off x="108199" y="1151532"/>
          <a:ext cx="8893175" cy="4293692"/>
        </p:xfrm>
        <a:graphic>
          <a:graphicData uri="http://schemas.openxmlformats.org/drawingml/2006/table">
            <a:tbl>
              <a:tblPr/>
              <a:tblGrid>
                <a:gridCol w="503361"/>
                <a:gridCol w="6537944"/>
                <a:gridCol w="1037561"/>
                <a:gridCol w="814309"/>
              </a:tblGrid>
              <a:tr h="676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Lp.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Zakres kontroli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Liczba kontroli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Liczba zaleceń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9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49" marR="44449" marT="0" marB="0" anchor="ctr" horzOverflow="overflow">
                    <a:lnL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B39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Zgodność z przepisami prawa wydawania orzeczeń i opinii przez zespoły orzekające działające w publicznych poradniach psychologiczno-pedagogicznych. 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49" marR="44449" marT="0" marB="0" anchor="ctr" horzOverflow="overflow">
                    <a:lnL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B39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78" marR="68578" marT="0" marB="0" anchor="ctr" horzOverflow="overflow">
                    <a:lnL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B39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78" marR="6857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B39F">
                        <a:alpha val="20000"/>
                      </a:srgbClr>
                    </a:solidFill>
                  </a:tcPr>
                </a:tc>
              </a:tr>
              <a:tr h="1000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2.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49" marR="44449" marT="0" marB="0" anchor="ctr" horzOverflow="overflow">
                    <a:lnL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Prawidłowość organizacji i funkcjonowania biblioteki szkolnej. </a:t>
                      </a:r>
                    </a:p>
                  </a:txBody>
                  <a:tcPr marL="44449" marR="44449" marT="0" marB="0" anchor="ctr" horzOverflow="overflow">
                    <a:lnL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336</a:t>
                      </a:r>
                    </a:p>
                  </a:txBody>
                  <a:tcPr marL="68578" marR="68578" marT="0" marB="0" anchor="ctr" horzOverflow="overflow">
                    <a:lnL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68578" marR="6857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2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3.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49" marR="44449" marT="0" marB="0" anchor="ctr" horzOverflow="overflow">
                    <a:lnL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B39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Realizacja kształcenia dualnego w ramach praktycznej nauki zawodu.</a:t>
                      </a:r>
                    </a:p>
                  </a:txBody>
                  <a:tcPr marL="44449" marR="44449" marT="0" marB="0" anchor="ctr" horzOverflow="overflow">
                    <a:lnL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B39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68578" marR="68578" marT="0" marB="0" anchor="ctr" horzOverflow="overflow">
                    <a:lnL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B39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78" marR="6857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B39F">
                        <a:alpha val="20000"/>
                      </a:srgbClr>
                    </a:solidFill>
                  </a:tcPr>
                </a:tc>
              </a:tr>
              <a:tr h="455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49" marR="44449" marT="0" marB="0" anchor="ctr" horzOverflow="overflow">
                    <a:lnL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B39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Suma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49" marR="44449" marT="0" marB="0" anchor="ctr" horzOverflow="overflow">
                    <a:lnL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B39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442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B39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B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B39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1801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299" y="44624"/>
            <a:ext cx="1152525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>
          <a:xfrm>
            <a:off x="1547813" y="274638"/>
            <a:ext cx="7596187" cy="1143000"/>
          </a:xfrm>
        </p:spPr>
        <p:txBody>
          <a:bodyPr/>
          <a:lstStyle/>
          <a:p>
            <a:pPr eaLnBrk="1" hangingPunct="1"/>
            <a:endParaRPr lang="pl-PL" altLang="pl-PL" sz="2800" i="1" dirty="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522733"/>
              </p:ext>
            </p:extLst>
          </p:nvPr>
        </p:nvGraphicFramePr>
        <p:xfrm>
          <a:off x="323528" y="1241376"/>
          <a:ext cx="882047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2772" name="Picture 4" descr="logo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438" y="187325"/>
            <a:ext cx="133191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jaśnienie prostokątne zaokrąglone 1"/>
          <p:cNvSpPr/>
          <p:nvPr/>
        </p:nvSpPr>
        <p:spPr>
          <a:xfrm>
            <a:off x="1547664" y="187325"/>
            <a:ext cx="7344816" cy="1009650"/>
          </a:xfrm>
          <a:prstGeom prst="wedgeRoundRectCallout">
            <a:avLst>
              <a:gd name="adj1" fmla="val -49493"/>
              <a:gd name="adj2" fmla="val 9268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altLang="pl-PL" sz="2800" b="1" dirty="0">
                <a:solidFill>
                  <a:schemeClr val="tx1"/>
                </a:solidFill>
              </a:rPr>
              <a:t>Zakres najczęstszych zaleceń pokontrolnych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>
          <a:xfrm>
            <a:off x="1258888" y="1196974"/>
            <a:ext cx="8137525" cy="1007890"/>
          </a:xfrm>
        </p:spPr>
        <p:txBody>
          <a:bodyPr/>
          <a:lstStyle/>
          <a:p>
            <a:pPr eaLnBrk="1" hangingPunct="1"/>
            <a:endParaRPr lang="pl-PL" altLang="pl-PL" sz="2800" i="1" dirty="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193928"/>
              </p:ext>
            </p:extLst>
          </p:nvPr>
        </p:nvGraphicFramePr>
        <p:xfrm>
          <a:off x="0" y="1988840"/>
          <a:ext cx="91440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3796" name="Picture 4" descr="logo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38" y="187325"/>
            <a:ext cx="133191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trzałka w prawo 5"/>
          <p:cNvSpPr/>
          <p:nvPr/>
        </p:nvSpPr>
        <p:spPr>
          <a:xfrm>
            <a:off x="4643859" y="915192"/>
            <a:ext cx="1008112" cy="4255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" name="Objaśnienie prostokątne zaokrąglone 1"/>
          <p:cNvSpPr/>
          <p:nvPr/>
        </p:nvSpPr>
        <p:spPr>
          <a:xfrm>
            <a:off x="1403350" y="260648"/>
            <a:ext cx="7489130" cy="1224136"/>
          </a:xfrm>
          <a:prstGeom prst="wedgeRoundRectCallout">
            <a:avLst>
              <a:gd name="adj1" fmla="val -56190"/>
              <a:gd name="adj2" fmla="val 11385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altLang="pl-PL" sz="2800" b="1" dirty="0">
                <a:solidFill>
                  <a:schemeClr val="tx1"/>
                </a:solidFill>
              </a:rPr>
              <a:t>Kontrole doraźne – najczęstszy zakres zaleceń</a:t>
            </a:r>
            <a:br>
              <a:rPr lang="pl-PL" altLang="pl-PL" sz="2800" b="1" dirty="0">
                <a:solidFill>
                  <a:schemeClr val="tx1"/>
                </a:solidFill>
              </a:rPr>
            </a:br>
            <a:r>
              <a:rPr lang="pl-PL" altLang="pl-PL" sz="2800" b="1" i="1" dirty="0" smtClean="0">
                <a:solidFill>
                  <a:schemeClr val="tx1"/>
                </a:solidFill>
              </a:rPr>
              <a:t>525</a:t>
            </a:r>
            <a:r>
              <a:rPr lang="pl-PL" altLang="pl-PL" sz="2800" i="1" dirty="0" smtClean="0">
                <a:solidFill>
                  <a:schemeClr val="tx1"/>
                </a:solidFill>
              </a:rPr>
              <a:t> kontroli                 </a:t>
            </a:r>
            <a:r>
              <a:rPr lang="pl-PL" altLang="pl-PL" sz="2800" b="1" i="1" dirty="0" smtClean="0">
                <a:solidFill>
                  <a:schemeClr val="tx1"/>
                </a:solidFill>
              </a:rPr>
              <a:t>256</a:t>
            </a:r>
            <a:r>
              <a:rPr lang="pl-PL" altLang="pl-PL" sz="2800" i="1" dirty="0" smtClean="0">
                <a:solidFill>
                  <a:schemeClr val="tx1"/>
                </a:solidFill>
              </a:rPr>
              <a:t> zaleceń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9" name="Strzałka w prawo 8"/>
          <p:cNvSpPr/>
          <p:nvPr/>
        </p:nvSpPr>
        <p:spPr>
          <a:xfrm>
            <a:off x="4648274" y="915192"/>
            <a:ext cx="978408" cy="28178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altLang="pl-PL" sz="4000" b="1" smtClean="0"/>
          </a:p>
        </p:txBody>
      </p:sp>
      <p:pic>
        <p:nvPicPr>
          <p:cNvPr id="35843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30175"/>
            <a:ext cx="2640012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pl-PL" sz="4000" dirty="0" smtClean="0"/>
          </a:p>
          <a:p>
            <a:pPr marL="0" indent="0" algn="r">
              <a:buFont typeface="Arial" charset="0"/>
              <a:buNone/>
              <a:defRPr/>
            </a:pPr>
            <a:endParaRPr lang="pl-PL" sz="6600" b="1" dirty="0" smtClean="0">
              <a:solidFill>
                <a:schemeClr val="accent1"/>
              </a:solidFill>
              <a:latin typeface="+mj-lt"/>
            </a:endParaRPr>
          </a:p>
          <a:p>
            <a:pPr marL="0" indent="0" algn="r">
              <a:buFont typeface="Arial" charset="0"/>
              <a:buNone/>
              <a:defRPr/>
            </a:pPr>
            <a:r>
              <a:rPr lang="pl-PL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Monitorowanie</a:t>
            </a:r>
            <a:endParaRPr lang="pl-PL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4000" b="1" smtClean="0"/>
              <a:t>Źródła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650663"/>
              </p:ext>
            </p:extLst>
          </p:nvPr>
        </p:nvGraphicFramePr>
        <p:xfrm>
          <a:off x="179512" y="1700808"/>
          <a:ext cx="87849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4" name="Picture 4" descr="logo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4463" y="130175"/>
            <a:ext cx="169068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Monitorowanie szkół zawodowych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Objaśnienie prostokątne zaokrąglone 3"/>
          <p:cNvSpPr/>
          <p:nvPr/>
        </p:nvSpPr>
        <p:spPr>
          <a:xfrm>
            <a:off x="2400672" y="188640"/>
            <a:ext cx="6048672" cy="1095648"/>
          </a:xfrm>
          <a:prstGeom prst="wedgeRoundRectCallout">
            <a:avLst>
              <a:gd name="adj1" fmla="val -60831"/>
              <a:gd name="adj2" fmla="val 9137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Monitorowanie  w zakresie</a:t>
            </a:r>
            <a:endParaRPr lang="pl-PL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0"/>
            <a:ext cx="1690687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aokrąglony 6"/>
          <p:cNvSpPr/>
          <p:nvPr/>
        </p:nvSpPr>
        <p:spPr>
          <a:xfrm>
            <a:off x="539552" y="1916832"/>
            <a:ext cx="7909792" cy="8532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„Współdziałanie szkół z instytucjami wspierającymi w celu wykorzystania w szerszym stopniu aktualnej wiedzy z zakresu pedagogiki i psychologii”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539552" y="3212976"/>
            <a:ext cx="806489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„Kształcenie u uczniów postawy obywatelskiej i patriotycznej w procesie nauczania i wychowania”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539552" y="4293096"/>
            <a:ext cx="806489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„Wdrażanie elementów oceniania kształtującego w procesie lekcyjnym”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21693" y="5373216"/>
            <a:ext cx="7909792" cy="8532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„Realizacja programów poprawy efektywności  kształcenia ”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472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altLang="pl-PL" sz="4000" b="1" smtClean="0"/>
          </a:p>
        </p:txBody>
      </p:sp>
      <p:pic>
        <p:nvPicPr>
          <p:cNvPr id="46083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30175"/>
            <a:ext cx="2735262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pl-PL" sz="4000" dirty="0" smtClean="0"/>
          </a:p>
          <a:p>
            <a:pPr marL="0" indent="0" algn="ctr">
              <a:buFont typeface="Arial" charset="0"/>
              <a:buNone/>
              <a:defRPr/>
            </a:pPr>
            <a:endParaRPr lang="pl-PL" sz="6600" b="1" dirty="0" smtClean="0">
              <a:solidFill>
                <a:schemeClr val="accent1"/>
              </a:solidFill>
              <a:latin typeface="+mj-lt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pl-P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	</a:t>
            </a:r>
            <a:r>
              <a:rPr lang="pl-PL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Inne zadania</a:t>
            </a:r>
            <a:endParaRPr lang="pl-PL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613" y="274638"/>
            <a:ext cx="6913562" cy="1143000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4000" b="1" dirty="0" smtClean="0"/>
              <a:t>Kluczowe zadania w zakresie </a:t>
            </a:r>
            <a:br>
              <a:rPr lang="pl-PL" sz="4000" b="1" dirty="0" smtClean="0"/>
            </a:br>
            <a:r>
              <a:rPr lang="pl-PL" sz="4000" b="1" dirty="0" smtClean="0"/>
              <a:t>doskonalenia nauczycieli</a:t>
            </a:r>
            <a:endParaRPr lang="pl-PL" sz="40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479220"/>
              </p:ext>
            </p:extLst>
          </p:nvPr>
        </p:nvGraphicFramePr>
        <p:xfrm>
          <a:off x="539552" y="1484784"/>
          <a:ext cx="814724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4276" name="Picture 4" descr="logo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4463" y="130175"/>
            <a:ext cx="169068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>
          <a:xfrm>
            <a:off x="1979613" y="274638"/>
            <a:ext cx="7164387" cy="1143000"/>
          </a:xfrm>
        </p:spPr>
        <p:txBody>
          <a:bodyPr/>
          <a:lstStyle/>
          <a:p>
            <a:pPr eaLnBrk="1" hangingPunct="1"/>
            <a:r>
              <a:rPr lang="pl-PL" altLang="pl-PL" sz="4000" b="1" smtClean="0"/>
              <a:t>Rekomendacje </a:t>
            </a:r>
            <a:r>
              <a:rPr lang="pl-PL" altLang="pl-PL" sz="2400" i="1" smtClean="0"/>
              <a:t>dla pp-p, bibliotek pedagogicznych i placówek doskonalenia nauczycieli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932617"/>
              </p:ext>
            </p:extLst>
          </p:nvPr>
        </p:nvGraphicFramePr>
        <p:xfrm>
          <a:off x="539552" y="1628800"/>
          <a:ext cx="81472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5300" name="Picture 4" descr="logo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4463" y="130175"/>
            <a:ext cx="169068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altLang="pl-PL" smtClean="0"/>
          </a:p>
        </p:txBody>
      </p:sp>
      <p:sp>
        <p:nvSpPr>
          <p:cNvPr id="4403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pl-PL" altLang="pl-PL" dirty="0" smtClean="0"/>
          </a:p>
          <a:p>
            <a:pPr eaLnBrk="1" hangingPunct="1">
              <a:buFont typeface="Arial" charset="0"/>
              <a:buNone/>
              <a:defRPr/>
            </a:pPr>
            <a:endParaRPr lang="pl-PL" altLang="pl-PL" dirty="0" smtClean="0"/>
          </a:p>
          <a:p>
            <a:pPr eaLnBrk="1" hangingPunct="1">
              <a:buFont typeface="Arial" charset="0"/>
              <a:buNone/>
              <a:defRPr/>
            </a:pPr>
            <a:endParaRPr lang="pl-PL" altLang="pl-PL" dirty="0" smtClean="0"/>
          </a:p>
          <a:p>
            <a:pPr algn="r" eaLnBrk="1" hangingPunct="1">
              <a:buFont typeface="Arial" charset="0"/>
              <a:buNone/>
              <a:defRPr/>
            </a:pPr>
            <a:r>
              <a:rPr lang="pl-PL" altLang="pl-PL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</a:p>
          <a:p>
            <a:pPr algn="r" eaLnBrk="1" hangingPunct="1">
              <a:buFont typeface="Arial" charset="0"/>
              <a:buNone/>
              <a:defRPr/>
            </a:pPr>
            <a:endParaRPr lang="pl-PL" altLang="pl-PL" b="1" dirty="0" smtClean="0"/>
          </a:p>
          <a:p>
            <a:pPr algn="r" eaLnBrk="1" hangingPunct="1">
              <a:buFont typeface="Arial" charset="0"/>
              <a:buNone/>
              <a:defRPr/>
            </a:pPr>
            <a:r>
              <a:rPr lang="pl-PL" altLang="pl-PL" sz="2800" i="1" dirty="0" smtClean="0">
                <a:solidFill>
                  <a:srgbClr val="0070C0"/>
                </a:solidFill>
              </a:rPr>
              <a:t>Tadeusz Dąbrowski</a:t>
            </a:r>
          </a:p>
          <a:p>
            <a:pPr algn="r" eaLnBrk="1" hangingPunct="1">
              <a:buFont typeface="Arial" charset="0"/>
              <a:buNone/>
              <a:defRPr/>
            </a:pPr>
            <a:r>
              <a:rPr lang="pl-PL" altLang="pl-PL" sz="2800" i="1" dirty="0" smtClean="0">
                <a:solidFill>
                  <a:srgbClr val="0070C0"/>
                </a:solidFill>
              </a:rPr>
              <a:t>Dyrektor Wydziału Nadzoru Pedagogicznego</a:t>
            </a:r>
          </a:p>
          <a:p>
            <a:pPr algn="r" eaLnBrk="1" hangingPunct="1">
              <a:buFont typeface="Arial" charset="0"/>
              <a:buNone/>
              <a:defRPr/>
            </a:pPr>
            <a:r>
              <a:rPr lang="pl-PL" altLang="pl-PL" sz="2400" i="1" dirty="0" err="1" smtClean="0">
                <a:solidFill>
                  <a:srgbClr val="0070C0"/>
                </a:solidFill>
              </a:rPr>
              <a:t>tdabrowski@bydgoszcz.uw.gov.pl</a:t>
            </a:r>
            <a:endParaRPr lang="pl-PL" altLang="pl-PL" sz="2400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altLang="pl-PL" sz="4000" b="1" smtClean="0"/>
          </a:p>
        </p:txBody>
      </p:sp>
      <p:pic>
        <p:nvPicPr>
          <p:cNvPr id="16387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30175"/>
            <a:ext cx="31146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573463"/>
            <a:ext cx="8229600" cy="2552700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pl-PL" sz="4000" dirty="0" smtClean="0"/>
          </a:p>
          <a:p>
            <a:pPr marL="0" indent="0" algn="r">
              <a:buFont typeface="Arial" charset="0"/>
              <a:buNone/>
              <a:defRPr/>
            </a:pPr>
            <a:r>
              <a:rPr lang="pl-PL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Ewaluacja</a:t>
            </a:r>
            <a:r>
              <a:rPr lang="pl-P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l-PL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zewnętrzna</a:t>
            </a:r>
            <a:endParaRPr lang="pl-PL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83327">
            <a:off x="2346494" y="379860"/>
            <a:ext cx="6293473" cy="153700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Ewaluacja zewnętrzna </a:t>
            </a:r>
            <a:br>
              <a:rPr lang="pl-PL" b="1" dirty="0" smtClean="0"/>
            </a:br>
            <a:r>
              <a:rPr lang="pl-PL" sz="3600" dirty="0" smtClean="0"/>
              <a:t>w liczbach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sz="3600" b="1" dirty="0"/>
          </a:p>
        </p:txBody>
      </p:sp>
      <p:graphicFrame>
        <p:nvGraphicFramePr>
          <p:cNvPr id="17411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738246"/>
              </p:ext>
            </p:extLst>
          </p:nvPr>
        </p:nvGraphicFramePr>
        <p:xfrm>
          <a:off x="254645" y="2060848"/>
          <a:ext cx="8205787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Arkusz" r:id="rId4" imgW="8363046" imgH="4400460" progId="Excel.Sheet.8">
                  <p:embed/>
                </p:oleObj>
              </mc:Choice>
              <mc:Fallback>
                <p:oleObj name="Arkusz" r:id="rId4" imgW="8363046" imgH="4400460" progId="Excel.Sheet.8">
                  <p:embed/>
                  <p:pic>
                    <p:nvPicPr>
                      <p:cNvPr id="0" name="Picture 3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45" y="2060848"/>
                        <a:ext cx="8205787" cy="431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2" name="Picture 4" descr="logo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388" y="115888"/>
            <a:ext cx="1692275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aśnienie prostokątne zaokrąglone 2"/>
          <p:cNvSpPr/>
          <p:nvPr/>
        </p:nvSpPr>
        <p:spPr>
          <a:xfrm>
            <a:off x="2483768" y="404664"/>
            <a:ext cx="5976664" cy="1512167"/>
          </a:xfrm>
          <a:prstGeom prst="wedgeRoundRectCallout">
            <a:avLst>
              <a:gd name="adj1" fmla="val -42667"/>
              <a:gd name="adj2" fmla="val 96514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600" b="1" dirty="0" smtClean="0"/>
              <a:t>Ewaluacja zewnętrzna</a:t>
            </a:r>
          </a:p>
          <a:p>
            <a:pPr algn="ctr"/>
            <a:r>
              <a:rPr lang="pl-PL" sz="3600" b="1" dirty="0" smtClean="0"/>
              <a:t>w liczbach </a:t>
            </a:r>
            <a:endParaRPr lang="pl-P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ytuł 1"/>
          <p:cNvSpPr>
            <a:spLocks noGrp="1"/>
          </p:cNvSpPr>
          <p:nvPr>
            <p:ph type="title"/>
          </p:nvPr>
        </p:nvSpPr>
        <p:spPr>
          <a:xfrm>
            <a:off x="2051720" y="260350"/>
            <a:ext cx="6408712" cy="1143000"/>
          </a:xfrm>
        </p:spPr>
        <p:txBody>
          <a:bodyPr/>
          <a:lstStyle/>
          <a:p>
            <a:endParaRPr lang="pl-PL" sz="280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130831"/>
              </p:ext>
            </p:extLst>
          </p:nvPr>
        </p:nvGraphicFramePr>
        <p:xfrm>
          <a:off x="323528" y="1196754"/>
          <a:ext cx="8496943" cy="5592619"/>
        </p:xfrm>
        <a:graphic>
          <a:graphicData uri="http://schemas.openxmlformats.org/drawingml/2006/table">
            <a:tbl>
              <a:tblPr/>
              <a:tblGrid>
                <a:gridCol w="660525"/>
                <a:gridCol w="3357218"/>
                <a:gridCol w="1525880"/>
                <a:gridCol w="1673548"/>
                <a:gridCol w="1279772"/>
              </a:tblGrid>
              <a:tr h="82130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L. 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Typ szkoły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Ewaluacja </a:t>
                      </a:r>
                      <a:r>
                        <a:rPr lang="pl-PL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MEN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Ewaluacja </a:t>
                      </a:r>
                      <a:r>
                        <a:rPr lang="pl-PL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KO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Liczba raportów ogółem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598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Przedszkole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5046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Inna forma wychowania  przedszkolnego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45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Szkoła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Podstawowa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45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Gimnazjum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45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Liceum Ogólnokształcące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45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Technika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2367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Zasadnicze Szkoły Zawodowe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31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Szkoły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specjalne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11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ODiDZ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11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Centrum Kształcenia Ustawicznego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2367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Placówki Doskonalenia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Nauczycieli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2367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Szkoły o których mowa w art. 9 pkt 3d </a:t>
                      </a:r>
                      <a:r>
                        <a:rPr lang="pl-PL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uso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45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SOW,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SOSW.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55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Razem: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513" y="130175"/>
            <a:ext cx="169068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jaśnienie prostokątne zaokrąglone 1"/>
          <p:cNvSpPr/>
          <p:nvPr/>
        </p:nvSpPr>
        <p:spPr>
          <a:xfrm>
            <a:off x="2051720" y="130175"/>
            <a:ext cx="6624736" cy="1066576"/>
          </a:xfrm>
          <a:prstGeom prst="wedgeRoundRectCallout">
            <a:avLst>
              <a:gd name="adj1" fmla="val -21538"/>
              <a:gd name="adj2" fmla="val 80730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Liczba ewaluacji w poszczególnych typach szkół </a:t>
            </a:r>
            <a:r>
              <a:rPr lang="pl-PL" sz="2400" b="1" dirty="0" smtClean="0"/>
              <a:t>i placówek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716171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876479"/>
              </p:ext>
            </p:extLst>
          </p:nvPr>
        </p:nvGraphicFramePr>
        <p:xfrm>
          <a:off x="755576" y="2276872"/>
          <a:ext cx="7686678" cy="297219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282334"/>
                <a:gridCol w="208280"/>
                <a:gridCol w="5196064"/>
              </a:tblGrid>
              <a:tr h="655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Typ placówki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endParaRPr lang="pl-PL" dirty="0"/>
                    </a:p>
                  </a:txBody>
                  <a:tcPr>
                    <a:lnR w="9525" cap="flat" cmpd="sng" algn="ctr">
                      <a:noFill/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Wymagania</a:t>
                      </a:r>
                      <a:endParaRPr kumimoji="0" lang="pl-PL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</a:tcPr>
                </a:tc>
              </a:tr>
              <a:tr h="496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Przedszkola i inne formy wychowania przedszkolnego</a:t>
                      </a:r>
                    </a:p>
                    <a:p>
                      <a:endParaRPr lang="pl-PL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pl-PL" sz="1400" dirty="0" smtClean="0"/>
                        <a:t>„Procesy wspomagania rozwoju i edukacji dzieci są zorganizowane </a:t>
                      </a:r>
                      <a:br>
                        <a:rPr lang="pl-PL" sz="1400" dirty="0" smtClean="0"/>
                      </a:br>
                      <a:r>
                        <a:rPr lang="pl-PL" sz="1400" dirty="0" smtClean="0"/>
                        <a:t>w sposób sprzyjający uczeniu się”</a:t>
                      </a:r>
                      <a:r>
                        <a:rPr lang="pl-PL" sz="1400" baseline="0" dirty="0" smtClean="0"/>
                        <a:t> - </a:t>
                      </a:r>
                      <a:r>
                        <a:rPr lang="pl-PL" sz="1400" b="1" baseline="0" dirty="0" smtClean="0"/>
                        <a:t>KO</a:t>
                      </a:r>
                      <a:endParaRPr lang="pl-PL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Szkoły podstawowe ,</a:t>
                      </a:r>
                    </a:p>
                    <a:p>
                      <a:r>
                        <a:rPr lang="pl-PL" sz="1400" b="1" dirty="0" smtClean="0"/>
                        <a:t>Gimnazja, </a:t>
                      </a:r>
                      <a:r>
                        <a:rPr lang="pl-PL" sz="1400" b="1" baseline="0" dirty="0" smtClean="0"/>
                        <a:t>Technika,</a:t>
                      </a:r>
                      <a:r>
                        <a:rPr lang="pl-PL" sz="1400" b="1" dirty="0" smtClean="0"/>
                        <a:t/>
                      </a:r>
                      <a:br>
                        <a:rPr lang="pl-PL" sz="1400" b="1" dirty="0" smtClean="0"/>
                      </a:br>
                      <a:r>
                        <a:rPr lang="pl-PL" sz="1400" b="1" dirty="0" smtClean="0"/>
                        <a:t>Licea ogólnokształcące,</a:t>
                      </a:r>
                      <a:r>
                        <a:rPr lang="pl-PL" sz="1400" b="1" baseline="0" dirty="0" smtClean="0"/>
                        <a:t> Zasadnicze szkoły zawodowe, CKU, ODZDZ .</a:t>
                      </a:r>
                      <a:endParaRPr lang="pl-PL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pl-PL" sz="1400" dirty="0" smtClean="0"/>
                        <a:t>„Kształtowane są postawy i respektowane normy społeczne”.</a:t>
                      </a:r>
                    </a:p>
                    <a:p>
                      <a:pPr algn="just"/>
                      <a:r>
                        <a:rPr lang="pl-PL" sz="1400" dirty="0" smtClean="0"/>
                        <a:t>„Szkoła lub placówka wspomaga rozwój</a:t>
                      </a:r>
                      <a:r>
                        <a:rPr lang="pl-PL" sz="1400" baseline="0" dirty="0" smtClean="0"/>
                        <a:t> uczniów z uwzględnieniem ich indywidualnej sytuacji” - </a:t>
                      </a:r>
                      <a:r>
                        <a:rPr lang="pl-PL" sz="1400" b="1" baseline="0" dirty="0" smtClean="0"/>
                        <a:t>MEN</a:t>
                      </a:r>
                    </a:p>
                    <a:p>
                      <a:pPr algn="just"/>
                      <a:r>
                        <a:rPr lang="pl-PL" sz="1400" baseline="0" dirty="0" smtClean="0"/>
                        <a:t>„Uczniowie nabywają wiadomości i umiejętności określone w podstawie programowej”.</a:t>
                      </a:r>
                    </a:p>
                    <a:p>
                      <a:pPr algn="just"/>
                      <a:r>
                        <a:rPr lang="pl-PL" sz="1400" baseline="0" dirty="0" smtClean="0"/>
                        <a:t>„Procesy edukacyjne są zorganizowane w sposób sprzyjający uczeniu się” - </a:t>
                      </a:r>
                      <a:r>
                        <a:rPr lang="pl-PL" sz="1400" b="1" baseline="0" dirty="0" smtClean="0"/>
                        <a:t>KO</a:t>
                      </a:r>
                      <a:endParaRPr lang="pl-PL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1692275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2051720" y="238124"/>
            <a:ext cx="6563072" cy="1390675"/>
          </a:xfrm>
          <a:prstGeom prst="wedgeRoundRectCallout">
            <a:avLst>
              <a:gd name="adj1" fmla="val -43630"/>
              <a:gd name="adj2" fmla="val 81825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600" b="1" dirty="0" smtClean="0"/>
              <a:t>Ewaluacja zewnętrzna – </a:t>
            </a:r>
            <a:r>
              <a:rPr lang="pl-PL" sz="3600" i="1" dirty="0" smtClean="0"/>
              <a:t>badane wymaganie </a:t>
            </a:r>
            <a:endParaRPr lang="pl-PL" sz="3600" i="1" dirty="0"/>
          </a:p>
        </p:txBody>
      </p:sp>
    </p:spTree>
    <p:extLst>
      <p:ext uri="{BB962C8B-B14F-4D97-AF65-F5344CB8AC3E}">
        <p14:creationId xmlns:p14="http://schemas.microsoft.com/office/powerpoint/2010/main" val="20270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39752" y="115888"/>
            <a:ext cx="6346825" cy="216098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Ewaluacja zewnętrzna – </a:t>
            </a:r>
            <a:r>
              <a:rPr lang="pl-PL" sz="3600" i="1" dirty="0" smtClean="0"/>
              <a:t>zestawienie poziomów spełniania wymagań państwa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sz="3600" b="1" dirty="0"/>
          </a:p>
        </p:txBody>
      </p:sp>
      <p:pic>
        <p:nvPicPr>
          <p:cNvPr id="18436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1692275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aśnienie prostokątne zaokrąglone 2"/>
          <p:cNvSpPr/>
          <p:nvPr/>
        </p:nvSpPr>
        <p:spPr>
          <a:xfrm>
            <a:off x="2068736" y="115888"/>
            <a:ext cx="6768752" cy="1872952"/>
          </a:xfrm>
          <a:prstGeom prst="wedgeRoundRectCallout">
            <a:avLst>
              <a:gd name="adj1" fmla="val -43630"/>
              <a:gd name="adj2" fmla="val 81825"/>
              <a:gd name="adj3" fmla="val 16667"/>
            </a:avLst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600" b="1" dirty="0" smtClean="0"/>
              <a:t>Ewaluacja zewnętrzna – </a:t>
            </a:r>
            <a:r>
              <a:rPr lang="pl-PL" sz="3600" i="1" dirty="0" smtClean="0"/>
              <a:t>zestawienie spełniania wymagań państwa   </a:t>
            </a:r>
            <a:endParaRPr lang="pl-PL" sz="3600" i="1" dirty="0"/>
          </a:p>
        </p:txBody>
      </p:sp>
      <p:graphicFrame>
        <p:nvGraphicFramePr>
          <p:cNvPr id="11" name="Wykres 10"/>
          <p:cNvGraphicFramePr/>
          <p:nvPr>
            <p:extLst>
              <p:ext uri="{D42A27DB-BD31-4B8C-83A1-F6EECF244321}">
                <p14:modId xmlns:p14="http://schemas.microsoft.com/office/powerpoint/2010/main" val="3264340359"/>
              </p:ext>
            </p:extLst>
          </p:nvPr>
        </p:nvGraphicFramePr>
        <p:xfrm>
          <a:off x="498996" y="2321496"/>
          <a:ext cx="835292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813" y="116632"/>
            <a:ext cx="7344667" cy="936104"/>
          </a:xfrm>
        </p:spPr>
        <p:txBody>
          <a:bodyPr/>
          <a:lstStyle/>
          <a:p>
            <a:pPr algn="l"/>
            <a:r>
              <a:rPr lang="pl-PL" sz="2800" b="1" dirty="0" smtClean="0"/>
              <a:t>                              uogólnione wnioski z ewaluacji </a:t>
            </a:r>
            <a:br>
              <a:rPr lang="pl-PL" sz="2800" b="1" dirty="0" smtClean="0"/>
            </a:br>
            <a:r>
              <a:rPr lang="pl-PL" sz="2800" b="1" dirty="0" smtClean="0"/>
              <a:t>            </a:t>
            </a:r>
            <a:r>
              <a:rPr lang="pl-PL" sz="2400" dirty="0" smtClean="0"/>
              <a:t>na </a:t>
            </a:r>
            <a:r>
              <a:rPr lang="pl-PL" sz="2400" i="1" dirty="0"/>
              <a:t>podstawie</a:t>
            </a:r>
            <a:r>
              <a:rPr lang="pl-PL" sz="2400" dirty="0"/>
              <a:t> </a:t>
            </a:r>
            <a:r>
              <a:rPr lang="pl-PL" sz="2400" i="1" dirty="0"/>
              <a:t>wyników ewaluacji szkół </a:t>
            </a:r>
            <a:r>
              <a:rPr lang="pl-PL" sz="2400" i="1" dirty="0" smtClean="0"/>
              <a:t>i placówek</a:t>
            </a:r>
            <a:endParaRPr lang="pl-PL" sz="24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5404"/>
            <a:ext cx="1547813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wój poziomy 6"/>
          <p:cNvSpPr/>
          <p:nvPr/>
        </p:nvSpPr>
        <p:spPr>
          <a:xfrm>
            <a:off x="96516" y="1052736"/>
            <a:ext cx="8784976" cy="1368152"/>
          </a:xfrm>
          <a:prstGeom prst="horizontalScroll">
            <a:avLst/>
          </a:prstGeom>
          <a:solidFill>
            <a:srgbClr val="FFE7FA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Szkoły realizują podstawę programową zgodnie z zalecanymi warunkami 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i sposobami  ich realizacji w oparciu o zdiagnozowane osiągnięcia uczniów 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z poprzedniego etapu edukacyjnego 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8" name="Zwój poziomy 7"/>
          <p:cNvSpPr/>
          <p:nvPr/>
        </p:nvSpPr>
        <p:spPr>
          <a:xfrm>
            <a:off x="107504" y="3767352"/>
            <a:ext cx="8784976" cy="1245824"/>
          </a:xfrm>
          <a:prstGeom prst="horizontalScroll">
            <a:avLst/>
          </a:prstGeom>
          <a:solidFill>
            <a:srgbClr val="FF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Wykorzystując wyniki prowadzonych diagnoz potrzeb i potencjału uczniów, szkoły oferują różne formy wsparcia w nauce, rozwijania zainteresowań i uzdolnień, natomiast nie zawsze indywidualizują proces dydaktyczny na lekcji. 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9" name="Zwój poziomy 8"/>
          <p:cNvSpPr/>
          <p:nvPr/>
        </p:nvSpPr>
        <p:spPr>
          <a:xfrm>
            <a:off x="107504" y="2276872"/>
            <a:ext cx="8784976" cy="1584176"/>
          </a:xfrm>
          <a:prstGeom prst="horizontalScroll">
            <a:avLst/>
          </a:prstGeom>
          <a:solidFill>
            <a:srgbClr val="FF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Wdrożone wnioski z diagnozy, monitorowania i analizowania osiągnięć przyczyniają się do odnoszenia różnorodnych sukcesów przez uczniów, jednak nie zawsze powodują wzrost efektów kształcenia mierzony wynikami egzaminów zewnętrznych, co świadczy 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o niskiej skuteczności podejmowanych działań. 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10" name="Zwój poziomy 9"/>
          <p:cNvSpPr/>
          <p:nvPr/>
        </p:nvSpPr>
        <p:spPr>
          <a:xfrm>
            <a:off x="107504" y="4824160"/>
            <a:ext cx="8784976" cy="1701184"/>
          </a:xfrm>
          <a:prstGeom prst="horizontalScroll">
            <a:avLst/>
          </a:prstGeom>
          <a:solidFill>
            <a:srgbClr val="FF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Placówki odpowiadają na potrzeby uczestników zajęć, rodziców i </a:t>
            </a:r>
            <a:r>
              <a:rPr lang="pl-PL" b="1" dirty="0">
                <a:solidFill>
                  <a:schemeClr val="tx1"/>
                </a:solidFill>
              </a:rPr>
              <a:t>ś</a:t>
            </a:r>
            <a:r>
              <a:rPr lang="pl-PL" b="1" dirty="0" smtClean="0">
                <a:solidFill>
                  <a:schemeClr val="tx1"/>
                </a:solidFill>
              </a:rPr>
              <a:t>rodowiska lokalnego, inspirują dzieci/młodzież do aktywnego uczestnictwa w zajęciach , projektach, programach wspomagających rozwój ich zainteresowań. 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813" y="116632"/>
            <a:ext cx="7344667" cy="936104"/>
          </a:xfrm>
        </p:spPr>
        <p:txBody>
          <a:bodyPr/>
          <a:lstStyle/>
          <a:p>
            <a:pPr algn="l"/>
            <a:r>
              <a:rPr lang="pl-PL" sz="2800" b="1" dirty="0" smtClean="0"/>
              <a:t>                              uogólnione wnioski z ewaluacji </a:t>
            </a:r>
            <a:br>
              <a:rPr lang="pl-PL" sz="2800" b="1" dirty="0" smtClean="0"/>
            </a:br>
            <a:r>
              <a:rPr lang="pl-PL" sz="2800" b="1" dirty="0" smtClean="0"/>
              <a:t>            </a:t>
            </a:r>
            <a:r>
              <a:rPr lang="pl-PL" sz="2400" dirty="0" smtClean="0"/>
              <a:t>na </a:t>
            </a:r>
            <a:r>
              <a:rPr lang="pl-PL" sz="2400" i="1" dirty="0"/>
              <a:t>podstawie</a:t>
            </a:r>
            <a:r>
              <a:rPr lang="pl-PL" sz="2400" dirty="0"/>
              <a:t> </a:t>
            </a:r>
            <a:r>
              <a:rPr lang="pl-PL" sz="2400" i="1" dirty="0"/>
              <a:t>wyników ewaluacji szkół </a:t>
            </a:r>
            <a:r>
              <a:rPr lang="pl-PL" sz="2400" i="1" dirty="0" smtClean="0"/>
              <a:t>i placówek</a:t>
            </a:r>
            <a:endParaRPr lang="pl-PL" sz="24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5404"/>
            <a:ext cx="1547813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wój poziomy 6"/>
          <p:cNvSpPr/>
          <p:nvPr/>
        </p:nvSpPr>
        <p:spPr>
          <a:xfrm>
            <a:off x="101352" y="1041326"/>
            <a:ext cx="8784976" cy="1368152"/>
          </a:xfrm>
          <a:prstGeom prst="horizontalScroll">
            <a:avLst/>
          </a:prstGeom>
          <a:solidFill>
            <a:srgbClr val="FF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Szkoły i placówki współpracują z różnymi podmiotami działającymi w środowisku, podejmują inicjatywy na rzecz lokalnej społeczności, co korzystnie wpływa na wzajemny rozwój – dzieci, uczniów, słuchaczy, szkoły i </a:t>
            </a:r>
            <a:r>
              <a:rPr lang="pl-PL" b="1" dirty="0">
                <a:solidFill>
                  <a:schemeClr val="tx1"/>
                </a:solidFill>
              </a:rPr>
              <a:t>ś</a:t>
            </a:r>
            <a:r>
              <a:rPr lang="pl-PL" b="1" dirty="0" smtClean="0">
                <a:solidFill>
                  <a:schemeClr val="tx1"/>
                </a:solidFill>
              </a:rPr>
              <a:t>rodowiska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8" name="Zwój poziomy 7"/>
          <p:cNvSpPr/>
          <p:nvPr/>
        </p:nvSpPr>
        <p:spPr>
          <a:xfrm>
            <a:off x="107504" y="3767352"/>
            <a:ext cx="8784976" cy="1317832"/>
          </a:xfrm>
          <a:prstGeom prst="horizontalScroll">
            <a:avLst/>
          </a:prstGeom>
          <a:solidFill>
            <a:srgbClr val="FF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Prowadzone w szkołach działania wychowawcze i profilaktyczne odpowiadają na potrzeby uczniów i </a:t>
            </a:r>
            <a:r>
              <a:rPr lang="pl-PL" b="1" dirty="0">
                <a:solidFill>
                  <a:schemeClr val="tx1"/>
                </a:solidFill>
              </a:rPr>
              <a:t>ś</a:t>
            </a:r>
            <a:r>
              <a:rPr lang="pl-PL" b="1" dirty="0" smtClean="0">
                <a:solidFill>
                  <a:schemeClr val="tx1"/>
                </a:solidFill>
              </a:rPr>
              <a:t>rodowiska lokalnego oraz wpływają na poczucie bezpieczeństwa.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9" name="Zwój poziomy 8"/>
          <p:cNvSpPr/>
          <p:nvPr/>
        </p:nvSpPr>
        <p:spPr>
          <a:xfrm>
            <a:off x="107504" y="2420888"/>
            <a:ext cx="8784976" cy="1440160"/>
          </a:xfrm>
          <a:prstGeom prst="horizontalScroll">
            <a:avLst/>
          </a:prstGeom>
          <a:solidFill>
            <a:srgbClr val="FF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Szkoły ciągle poszukują nowych, ciekawych rozwiązań programowych, metodycznych 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i organizacyjnych, wdrażają programy i korzystają z licznych projektów unijnych, rzadziej wprowadzają własne nowatorskie rozwiązania służące rozwojowi uczniów i szkoły. 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10" name="Zwój poziomy 9"/>
          <p:cNvSpPr/>
          <p:nvPr/>
        </p:nvSpPr>
        <p:spPr>
          <a:xfrm>
            <a:off x="107504" y="5013176"/>
            <a:ext cx="8784976" cy="1512168"/>
          </a:xfrm>
          <a:prstGeom prst="horizontalScroll">
            <a:avLst/>
          </a:prstGeom>
          <a:solidFill>
            <a:srgbClr val="FF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Rodzice współuczestniczą w realizacji zadań szkoły, jednak nie </a:t>
            </a:r>
            <a:r>
              <a:rPr lang="pl-PL" b="1" dirty="0">
                <a:solidFill>
                  <a:schemeClr val="tx1"/>
                </a:solidFill>
              </a:rPr>
              <a:t>k</a:t>
            </a:r>
            <a:r>
              <a:rPr lang="pl-PL" b="1" dirty="0" smtClean="0">
                <a:solidFill>
                  <a:schemeClr val="tx1"/>
                </a:solidFill>
              </a:rPr>
              <a:t>orzystają w pełni 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z przysługujących im kompetencji. 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1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4806</TotalTime>
  <Words>1092</Words>
  <Application>Microsoft Office PowerPoint</Application>
  <PresentationFormat>Pokaz na ekranie (4:3)</PresentationFormat>
  <Paragraphs>210</Paragraphs>
  <Slides>24</Slides>
  <Notes>2</Notes>
  <HiddenSlides>0</HiddenSlides>
  <MMClips>0</MMClips>
  <ScaleCrop>false</ScaleCrop>
  <HeadingPairs>
    <vt:vector size="6" baseType="variant"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7" baseType="lpstr">
      <vt:lpstr>Motyw pakietu Office</vt:lpstr>
      <vt:lpstr>1_Motyw pakietu Office</vt:lpstr>
      <vt:lpstr>Arkusz</vt:lpstr>
      <vt:lpstr>Nadzór pedagogiczny  Kujawsko-Pomorskiego Kuratora Oświaty  w roku szkolnym 2016/2017</vt:lpstr>
      <vt:lpstr>Źródła </vt:lpstr>
      <vt:lpstr>Prezentacja programu PowerPoint</vt:lpstr>
      <vt:lpstr>  Ewaluacja zewnętrzna  w liczbach  </vt:lpstr>
      <vt:lpstr>Prezentacja programu PowerPoint</vt:lpstr>
      <vt:lpstr>Ewaluacja zewnętrzna – badane wymaganie </vt:lpstr>
      <vt:lpstr>  Ewaluacja zewnętrzna – zestawienie poziomów spełniania wymagań państwa  </vt:lpstr>
      <vt:lpstr>                              uogólnione wnioski z ewaluacji              na podstawie wyników ewaluacji szkół i placówek</vt:lpstr>
      <vt:lpstr>                              uogólnione wnioski z ewaluacji              na podstawie wyników ewaluacji szkół i placówek</vt:lpstr>
      <vt:lpstr>                              uogólnione wnioski z ewaluacji              na podstawie wyników ewaluacji szkół i placówek</vt:lpstr>
      <vt:lpstr>Rekomendacje w zakresie  nadzoru dyrektora szkoły</vt:lpstr>
      <vt:lpstr>Prezentacja programu PowerPoint</vt:lpstr>
      <vt:lpstr>Rekomendacje w zakresie  nadzoru dyrektora szkoły</vt:lpstr>
      <vt:lpstr>Rekomendacje w zakresie  nadzoru dyrektora szkoły</vt:lpstr>
      <vt:lpstr>Prezentacja programu PowerPoint</vt:lpstr>
      <vt:lpstr>Kontrole zgodne z planem nadzoru   </vt:lpstr>
      <vt:lpstr>Prezentacja programu PowerPoint</vt:lpstr>
      <vt:lpstr>Prezentacja programu PowerPoint</vt:lpstr>
      <vt:lpstr>Prezentacja programu PowerPoint</vt:lpstr>
      <vt:lpstr>Monitorowanie szkół zawodowych</vt:lpstr>
      <vt:lpstr>Prezentacja programu PowerPoint</vt:lpstr>
      <vt:lpstr>Kluczowe zadania w zakresie  doskonalenia nauczycieli</vt:lpstr>
      <vt:lpstr>Rekomendacje dla pp-p, bibliotek pedagogicznych i placówek doskonalenia nauczycieli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Danuta Ciechanowska</dc:creator>
  <cp:lastModifiedBy>Tadeusz Dąbrowski</cp:lastModifiedBy>
  <cp:revision>416</cp:revision>
  <cp:lastPrinted>2014-08-18T08:23:53Z</cp:lastPrinted>
  <dcterms:created xsi:type="dcterms:W3CDTF">2014-08-04T06:00:35Z</dcterms:created>
  <dcterms:modified xsi:type="dcterms:W3CDTF">2017-08-29T14:10:12Z</dcterms:modified>
</cp:coreProperties>
</file>