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96" r:id="rId3"/>
    <p:sldId id="306" r:id="rId4"/>
    <p:sldId id="342" r:id="rId5"/>
    <p:sldId id="341" r:id="rId6"/>
    <p:sldId id="345" r:id="rId7"/>
    <p:sldId id="285" r:id="rId8"/>
    <p:sldId id="292" r:id="rId9"/>
    <p:sldId id="344" r:id="rId10"/>
    <p:sldId id="323" r:id="rId11"/>
    <p:sldId id="348" r:id="rId12"/>
    <p:sldId id="349" r:id="rId13"/>
    <p:sldId id="350" r:id="rId14"/>
    <p:sldId id="346" r:id="rId15"/>
    <p:sldId id="286" r:id="rId16"/>
  </p:sldIdLst>
  <p:sldSz cx="9144000" cy="5143500" type="screen16x9"/>
  <p:notesSz cx="6858000" cy="9144000"/>
  <p:embeddedFontLst>
    <p:embeddedFont>
      <p:font typeface="Poppins SemiBold" panose="020B0604020202020204" charset="-18"/>
      <p:bold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Poppins Light" panose="020B0604020202020204" charset="-18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60093"/>
    <a:srgbClr val="A900CB"/>
    <a:srgbClr val="880526"/>
    <a:srgbClr val="BE0046"/>
    <a:srgbClr val="6B00B8"/>
    <a:srgbClr val="980062"/>
    <a:srgbClr val="118C95"/>
    <a:srgbClr val="BF0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3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02" y="-84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429-D116-4841-9588-00C95A869E25}" type="datetimeFigureOut">
              <a:rPr lang="pl-PL" smtClean="0"/>
              <a:t>2018-11-19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A6786-8F35-1245-BA30-7BAFE86607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76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300" dirty="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 dirty="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900" dirty="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900" dirty="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900" dirty="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900" dirty="0">
                <a:solidFill>
                  <a:srgbClr val="747474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488681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2B748CBF-7E7F-4CB0-A982-6A145E4A2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1"/>
          <a:stretch/>
        </p:blipFill>
        <p:spPr>
          <a:xfrm>
            <a:off x="2006720" y="0"/>
            <a:ext cx="5130560" cy="4939226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2583727" y="3544865"/>
            <a:ext cx="3976545" cy="346249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800" dirty="0">
                <a:solidFill>
                  <a:srgbClr val="FFFFFF"/>
                </a:solidFill>
                <a:latin typeface="Poppins SemiBold"/>
                <a:cs typeface="Poppins SemiBold"/>
              </a:rPr>
              <a:t>ZAŁOŻENIA PROGRAMU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d ku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49" y="2133600"/>
            <a:ext cx="4253650" cy="2386046"/>
          </a:xfrm>
          <a:prstGeom prst="rect">
            <a:avLst/>
          </a:prstGeom>
        </p:spPr>
      </p:pic>
      <p:pic>
        <p:nvPicPr>
          <p:cNvPr id="5" name="Obraz 4" descr="clipart153452937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70" y="1947333"/>
            <a:ext cx="5633698" cy="3196167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383458" y="468281"/>
            <a:ext cx="8406581" cy="1485022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solidFill>
                  <a:srgbClr val="FF3399"/>
                </a:solidFill>
                <a:latin typeface="Poppins Light"/>
                <a:cs typeface="Poppins Light"/>
              </a:rPr>
              <a:t>Prowadzący</a:t>
            </a:r>
            <a:r>
              <a:rPr lang="pl-PL" sz="2400" dirty="0">
                <a:latin typeface="Poppins Light"/>
                <a:cs typeface="Poppins Light"/>
              </a:rPr>
              <a:t> zajęcia otrzymują starannie opracowane materiały przygotowujące ich do prowadzenia zajęć </a:t>
            </a:r>
            <a:br>
              <a:rPr lang="pl-PL" sz="2400" dirty="0">
                <a:latin typeface="Poppins Light"/>
                <a:cs typeface="Poppins Light"/>
              </a:rPr>
            </a:br>
            <a:r>
              <a:rPr lang="pl-PL" sz="2400" dirty="0">
                <a:latin typeface="Poppins Light"/>
                <a:cs typeface="Poppins Light"/>
              </a:rPr>
              <a:t>z młodzieżą. </a:t>
            </a:r>
          </a:p>
          <a:p>
            <a:endParaRPr lang="pl-PL" sz="2000" dirty="0">
              <a:latin typeface="Poppins Light"/>
              <a:cs typeface="Poppins Light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383458" y="1312198"/>
            <a:ext cx="3189475" cy="3454792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pl-PL" sz="2000" dirty="0">
              <a:latin typeface="Poppins Light"/>
              <a:cs typeface="Poppins Light"/>
            </a:endParaRPr>
          </a:p>
          <a:p>
            <a:endParaRPr lang="pl-PL" sz="2000" dirty="0">
              <a:latin typeface="Poppins Light"/>
              <a:cs typeface="Poppins Light"/>
            </a:endParaRPr>
          </a:p>
          <a:p>
            <a:r>
              <a:rPr lang="pl-PL" sz="2000" dirty="0">
                <a:latin typeface="Poppins Light"/>
                <a:cs typeface="Poppins Light"/>
              </a:rPr>
              <a:t>Materiał w formie kursu online, dostępny na</a:t>
            </a:r>
          </a:p>
          <a:p>
            <a:r>
              <a:rPr lang="pl-PL" sz="2000" b="1" dirty="0">
                <a:solidFill>
                  <a:srgbClr val="FF3399"/>
                </a:solidFill>
                <a:latin typeface="Poppins Light"/>
                <a:cs typeface="Poppins Light"/>
              </a:rPr>
              <a:t>www.madrzycyfrowi.pl,</a:t>
            </a:r>
          </a:p>
          <a:p>
            <a:r>
              <a:rPr lang="pl-PL" sz="2000" dirty="0">
                <a:latin typeface="Poppins Light"/>
                <a:cs typeface="Poppins Light"/>
              </a:rPr>
              <a:t>zawiera:</a:t>
            </a:r>
          </a:p>
          <a:p>
            <a:r>
              <a:rPr lang="pl-PL" sz="2000" dirty="0">
                <a:latin typeface="Poppins Light"/>
                <a:cs typeface="Poppins Light"/>
              </a:rPr>
              <a:t>•  treści merytoryczne, </a:t>
            </a:r>
            <a:br>
              <a:rPr lang="pl-PL" sz="2000" dirty="0">
                <a:latin typeface="Poppins Light"/>
                <a:cs typeface="Poppins Light"/>
              </a:rPr>
            </a:br>
            <a:r>
              <a:rPr lang="pl-PL" sz="2000" dirty="0">
                <a:latin typeface="Poppins Light"/>
                <a:cs typeface="Poppins Light"/>
              </a:rPr>
              <a:t>•  wideo, </a:t>
            </a:r>
            <a:br>
              <a:rPr lang="pl-PL" sz="2000" dirty="0">
                <a:latin typeface="Poppins Light"/>
                <a:cs typeface="Poppins Light"/>
              </a:rPr>
            </a:br>
            <a:r>
              <a:rPr lang="pl-PL" sz="2000" dirty="0">
                <a:latin typeface="Poppins Light"/>
                <a:cs typeface="Poppins Light"/>
              </a:rPr>
              <a:t>•  </a:t>
            </a:r>
            <a:r>
              <a:rPr lang="pl-PL" sz="2000" dirty="0" err="1">
                <a:latin typeface="Poppins Light"/>
                <a:cs typeface="Poppins Light"/>
              </a:rPr>
              <a:t>tutoriale</a:t>
            </a:r>
            <a:r>
              <a:rPr lang="pl-PL" sz="2000" dirty="0">
                <a:latin typeface="Poppins Light"/>
                <a:cs typeface="Poppins Light"/>
              </a:rPr>
              <a:t> </a:t>
            </a:r>
            <a:br>
              <a:rPr lang="pl-PL" sz="2000" dirty="0">
                <a:latin typeface="Poppins Light"/>
                <a:cs typeface="Poppins Light"/>
              </a:rPr>
            </a:br>
            <a:r>
              <a:rPr lang="pl-PL" sz="2000" dirty="0">
                <a:latin typeface="Poppins Light"/>
                <a:cs typeface="Poppins Light"/>
              </a:rPr>
              <a:t>•  scenariusze zajęć. </a:t>
            </a:r>
          </a:p>
          <a:p>
            <a:endParaRPr lang="pl-PL" sz="2000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344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6981" y="275303"/>
            <a:ext cx="91538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Poppins Light"/>
                <a:cs typeface="Poppins Light"/>
              </a:rPr>
              <a:t>Przygotowanie Prowadzących do przeprowadzenia </a:t>
            </a:r>
            <a:br>
              <a:rPr lang="pl-PL" sz="2400" b="1" dirty="0">
                <a:latin typeface="Poppins Light"/>
                <a:cs typeface="Poppins Light"/>
              </a:rPr>
            </a:br>
            <a:r>
              <a:rPr lang="pl-PL" sz="2400" b="1" dirty="0">
                <a:latin typeface="Poppins Light"/>
                <a:cs typeface="Poppins Light"/>
              </a:rPr>
              <a:t>z uczniami zajęć w ramach Programu </a:t>
            </a:r>
            <a:r>
              <a:rPr lang="pl-PL" sz="2400" b="1" dirty="0">
                <a:solidFill>
                  <a:srgbClr val="FF3399"/>
                </a:solidFill>
                <a:latin typeface="Poppins Light"/>
                <a:cs typeface="Poppins Light"/>
              </a:rPr>
              <a:t>Mądrzy </a:t>
            </a:r>
            <a:r>
              <a:rPr lang="pl-PL" sz="2400" b="1" dirty="0">
                <a:solidFill>
                  <a:srgbClr val="00B0F0"/>
                </a:solidFill>
                <a:latin typeface="Poppins Light"/>
                <a:cs typeface="Poppins Light"/>
              </a:rPr>
              <a:t>Cyfrowi:</a:t>
            </a:r>
          </a:p>
          <a:p>
            <a:endParaRPr lang="pl-PL" sz="1800" b="1" dirty="0">
              <a:solidFill>
                <a:srgbClr val="FF3399"/>
              </a:solidFill>
              <a:latin typeface="Poppins Light"/>
              <a:cs typeface="Poppins Light"/>
            </a:endParaRPr>
          </a:p>
          <a:p>
            <a:r>
              <a:rPr lang="pl-PL" sz="1800" dirty="0">
                <a:latin typeface="Poppins Light"/>
                <a:cs typeface="Poppins Light"/>
              </a:rPr>
              <a:t>● Kurs on </a:t>
            </a:r>
            <a:r>
              <a:rPr lang="pl-PL" sz="1800" dirty="0" err="1">
                <a:latin typeface="Poppins Light"/>
                <a:cs typeface="Poppins Light"/>
              </a:rPr>
              <a:t>line</a:t>
            </a:r>
            <a:r>
              <a:rPr lang="pl-PL" sz="1800" dirty="0">
                <a:latin typeface="Poppins Light"/>
                <a:cs typeface="Poppins Light"/>
              </a:rPr>
              <a:t> do samodzielnego przerobienia na </a:t>
            </a:r>
            <a:r>
              <a:rPr lang="pl-PL" sz="1800" b="1" dirty="0">
                <a:solidFill>
                  <a:srgbClr val="FF3399"/>
                </a:solidFill>
                <a:latin typeface="Poppins Light"/>
                <a:cs typeface="Poppins Light"/>
              </a:rPr>
              <a:t>www.madrzycyfrowi.pl</a:t>
            </a:r>
          </a:p>
          <a:p>
            <a:endParaRPr lang="pl-PL" sz="1800" b="1" dirty="0">
              <a:solidFill>
                <a:srgbClr val="FF3399"/>
              </a:solidFill>
              <a:latin typeface="Poppins Light"/>
              <a:cs typeface="Poppins Light"/>
            </a:endParaRPr>
          </a:p>
          <a:p>
            <a:r>
              <a:rPr lang="pl-PL" sz="1800" dirty="0">
                <a:latin typeface="Poppins Light"/>
                <a:cs typeface="Poppins Light"/>
              </a:rPr>
              <a:t>● Poradnik „Z dzieckiem w świat wartości” – Ireny Koźmińskiej i Elżbiety</a:t>
            </a:r>
            <a:br>
              <a:rPr lang="pl-PL" sz="1800" dirty="0">
                <a:latin typeface="Poppins Light"/>
                <a:cs typeface="Poppins Light"/>
              </a:rPr>
            </a:br>
            <a:r>
              <a:rPr lang="pl-PL" sz="1800" dirty="0">
                <a:latin typeface="Poppins Light"/>
                <a:cs typeface="Poppins Light"/>
              </a:rPr>
              <a:t>   Olszewskiej, zbiór „Gorzka czekolada i inne opowiadania o ważnych sprawach”</a:t>
            </a:r>
            <a:br>
              <a:rPr lang="pl-PL" sz="1800" dirty="0">
                <a:latin typeface="Poppins Light"/>
                <a:cs typeface="Poppins Light"/>
              </a:rPr>
            </a:br>
            <a:r>
              <a:rPr lang="pl-PL" sz="1800" dirty="0">
                <a:latin typeface="Poppins Light"/>
                <a:cs typeface="Poppins Light"/>
              </a:rPr>
              <a:t>   – praca zbiorowa</a:t>
            </a:r>
            <a:br>
              <a:rPr lang="pl-PL" sz="1800" dirty="0">
                <a:latin typeface="Poppins Light"/>
                <a:cs typeface="Poppins Light"/>
              </a:rPr>
            </a:br>
            <a:r>
              <a:rPr lang="pl-PL" sz="1800" dirty="0">
                <a:latin typeface="Poppins Light"/>
                <a:cs typeface="Poppins Light"/>
              </a:rPr>
              <a:t>   </a:t>
            </a:r>
            <a:endParaRPr lang="pl-PL" sz="1800" b="1" u="sng" dirty="0">
              <a:solidFill>
                <a:srgbClr val="FF3399"/>
              </a:solidFill>
              <a:latin typeface="Poppins Light"/>
              <a:cs typeface="Poppins Light"/>
            </a:endParaRPr>
          </a:p>
          <a:p>
            <a:r>
              <a:rPr lang="pl-PL" sz="1800" dirty="0">
                <a:latin typeface="Poppins Light"/>
                <a:cs typeface="Poppins Light"/>
              </a:rPr>
              <a:t>● Możliwość udziału:</a:t>
            </a:r>
          </a:p>
          <a:p>
            <a:r>
              <a:rPr lang="pl-PL" sz="1800" dirty="0">
                <a:latin typeface="Poppins Light"/>
                <a:cs typeface="Poppins Light"/>
              </a:rPr>
              <a:t>   - w </a:t>
            </a:r>
            <a:r>
              <a:rPr lang="pl-PL" sz="1800" dirty="0" err="1">
                <a:latin typeface="Poppins Light"/>
                <a:cs typeface="Poppins Light"/>
              </a:rPr>
              <a:t>webinarach</a:t>
            </a:r>
            <a:r>
              <a:rPr lang="pl-PL" sz="1800" dirty="0">
                <a:latin typeface="Poppins Light"/>
                <a:cs typeface="Poppins Light"/>
              </a:rPr>
              <a:t> na </a:t>
            </a:r>
            <a:r>
              <a:rPr lang="pl-PL" sz="1800" b="1" dirty="0">
                <a:solidFill>
                  <a:srgbClr val="FF3399"/>
                </a:solidFill>
                <a:latin typeface="Poppins Light"/>
                <a:cs typeface="Poppins Light"/>
              </a:rPr>
              <a:t>www.madrzycyfrowi.pl </a:t>
            </a:r>
            <a:r>
              <a:rPr lang="pl-PL" sz="1800" dirty="0">
                <a:solidFill>
                  <a:srgbClr val="FF3399"/>
                </a:solidFill>
                <a:latin typeface="Poppins Light"/>
                <a:cs typeface="Poppins Light"/>
              </a:rPr>
              <a:t>z</a:t>
            </a:r>
            <a:r>
              <a:rPr lang="pl-PL" sz="1800" dirty="0">
                <a:latin typeface="Poppins Light"/>
                <a:cs typeface="Poppins Light"/>
              </a:rPr>
              <a:t> udziałem ekspertów cyfrowych </a:t>
            </a:r>
            <a:br>
              <a:rPr lang="pl-PL" sz="1800" dirty="0">
                <a:latin typeface="Poppins Light"/>
                <a:cs typeface="Poppins Light"/>
              </a:rPr>
            </a:br>
            <a:r>
              <a:rPr lang="pl-PL" sz="1800" dirty="0">
                <a:latin typeface="Poppins Light"/>
                <a:cs typeface="Poppins Light"/>
              </a:rPr>
              <a:t>      i specjalistów ds. nauczania wartości</a:t>
            </a:r>
          </a:p>
          <a:p>
            <a:endParaRPr lang="pl-PL" sz="1800" b="1" u="sng" dirty="0">
              <a:latin typeface="Poppins Light"/>
              <a:cs typeface="Poppins Light"/>
            </a:endParaRPr>
          </a:p>
          <a:p>
            <a:r>
              <a:rPr lang="pl-PL" sz="1800" dirty="0">
                <a:latin typeface="Poppins Light"/>
                <a:cs typeface="Poppins Light"/>
              </a:rPr>
              <a:t>   - w regionalnych konferencjach szkoleniowo - przygotowawczych </a:t>
            </a:r>
            <a:br>
              <a:rPr lang="pl-PL" sz="1800" dirty="0">
                <a:latin typeface="Poppins Light"/>
                <a:cs typeface="Poppins Light"/>
              </a:rPr>
            </a:br>
            <a:r>
              <a:rPr lang="pl-PL" sz="1800" dirty="0">
                <a:latin typeface="Poppins Light"/>
                <a:cs typeface="Poppins Light"/>
              </a:rPr>
              <a:t>      dla Prowadzących z udziałem ekspertów cyfrowych i ds. wartości.</a:t>
            </a:r>
          </a:p>
          <a:p>
            <a:r>
              <a:rPr lang="pl-PL" sz="1800" dirty="0">
                <a:latin typeface="Poppins Light"/>
                <a:cs typeface="Poppins Light"/>
              </a:rPr>
              <a:t>      Informacja o terminach i lokalizacjach - na  </a:t>
            </a:r>
            <a:r>
              <a:rPr lang="pl-PL" sz="1800" b="1" dirty="0">
                <a:solidFill>
                  <a:srgbClr val="FF3399"/>
                </a:solidFill>
                <a:latin typeface="Poppins Light"/>
                <a:cs typeface="Poppins Light"/>
              </a:rPr>
              <a:t>www. madrzycyfrowi.pl</a:t>
            </a:r>
          </a:p>
          <a:p>
            <a:endParaRPr lang="pl-PL" sz="1800" dirty="0">
              <a:latin typeface="Poppins Light"/>
              <a:cs typeface="Poppins Light"/>
            </a:endParaRPr>
          </a:p>
          <a:p>
            <a:endParaRPr lang="pl-PL" sz="2000" dirty="0">
              <a:latin typeface="Poppins Light"/>
              <a:cs typeface="Poppins Light"/>
            </a:endParaRPr>
          </a:p>
          <a:p>
            <a:endParaRPr lang="pl-PL" sz="2000" dirty="0">
              <a:latin typeface="Poppins Light"/>
              <a:cs typeface="Poppins Light"/>
            </a:endParaRPr>
          </a:p>
          <a:p>
            <a:endParaRPr lang="pl-PL" dirty="0">
              <a:latin typeface="Poppins Light"/>
              <a:cs typeface="Poppins Light"/>
            </a:endParaRPr>
          </a:p>
          <a:p>
            <a:endParaRPr lang="pl-PL" dirty="0">
              <a:latin typeface="Poppins Light"/>
              <a:cs typeface="Poppins Light"/>
            </a:endParaRPr>
          </a:p>
          <a:p>
            <a:endParaRPr lang="pl-PL" dirty="0">
              <a:latin typeface="Poppins Light"/>
              <a:cs typeface="Poppins Ligh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888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3123" y="167148"/>
            <a:ext cx="874087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1" dirty="0" smtClean="0">
              <a:solidFill>
                <a:srgbClr val="FF3399"/>
              </a:solidFill>
              <a:latin typeface="Poppins Light"/>
              <a:cs typeface="Poppins Light"/>
            </a:endParaRPr>
          </a:p>
          <a:p>
            <a:r>
              <a:rPr lang="pl-PL" sz="2800" b="1" dirty="0" smtClean="0">
                <a:solidFill>
                  <a:srgbClr val="FF3399"/>
                </a:solidFill>
                <a:latin typeface="Poppins Light"/>
                <a:cs typeface="Poppins Light"/>
              </a:rPr>
              <a:t>Korzyści dla uczniów z </a:t>
            </a:r>
            <a:r>
              <a:rPr lang="pl-PL" sz="2800" b="1" dirty="0">
                <a:solidFill>
                  <a:srgbClr val="FF3399"/>
                </a:solidFill>
                <a:latin typeface="Poppins Light"/>
                <a:cs typeface="Poppins Light"/>
              </a:rPr>
              <a:t>udziału w programie </a:t>
            </a:r>
            <a:r>
              <a:rPr lang="pl-PL" sz="2800" b="1" dirty="0">
                <a:solidFill>
                  <a:srgbClr val="00B0F0"/>
                </a:solidFill>
                <a:latin typeface="Poppins Light"/>
                <a:cs typeface="Poppins Light"/>
              </a:rPr>
              <a:t>Mądrzy</a:t>
            </a:r>
            <a:r>
              <a:rPr lang="pl-PL" sz="2800" b="1" dirty="0">
                <a:solidFill>
                  <a:srgbClr val="FF3399"/>
                </a:solidFill>
                <a:latin typeface="Poppins Light"/>
                <a:cs typeface="Poppins Light"/>
              </a:rPr>
              <a:t> Cyfrowi</a:t>
            </a:r>
          </a:p>
          <a:p>
            <a:endParaRPr lang="pl-PL" dirty="0" smtClean="0">
              <a:latin typeface="Poppins Light"/>
              <a:cs typeface="Poppins Light"/>
            </a:endParaRPr>
          </a:p>
          <a:p>
            <a:endParaRPr lang="pl-PL" dirty="0">
              <a:latin typeface="Poppins Light"/>
              <a:cs typeface="Poppins Light"/>
            </a:endParaRPr>
          </a:p>
          <a:p>
            <a:endParaRPr lang="pl-PL" dirty="0">
              <a:latin typeface="Poppins Light"/>
              <a:cs typeface="Poppins Light"/>
            </a:endParaRPr>
          </a:p>
          <a:p>
            <a:r>
              <a:rPr lang="pl-PL" dirty="0">
                <a:latin typeface="Poppins Light" panose="020B0604020202020204" charset="-18"/>
                <a:cs typeface="Poppins Light" panose="020B0604020202020204" charset="-18"/>
              </a:rPr>
              <a:t>● </a:t>
            </a:r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Propozycja ciekawych i kreatywnych zajęć dla młodzieży podczas ferii  </a:t>
            </a:r>
          </a:p>
          <a:p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● Edukacja moralna uczniów w zakresie uniwersalnych wartości ,</a:t>
            </a:r>
          </a:p>
          <a:p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● Podniesienie kompetencji </a:t>
            </a: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>cyfrowych   </a:t>
            </a:r>
            <a:endParaRPr lang="pl-PL" sz="1800" dirty="0">
              <a:latin typeface="Poppins Light" panose="020B0604020202020204" charset="-18"/>
              <a:cs typeface="Poppins Light" panose="020B0604020202020204" charset="-18"/>
            </a:endParaRPr>
          </a:p>
          <a:p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● Wzrost empatii i świadomości potrzeb innych osób/istot </a:t>
            </a:r>
          </a:p>
          <a:p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● Rozwój postaw odpowiedzialności społecznej online i offline</a:t>
            </a:r>
          </a:p>
          <a:p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● Zaproszenie młodzieży do innowacyjnych działań na rzecz </a:t>
            </a: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>otoczenia</a:t>
            </a:r>
          </a:p>
          <a:p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/>
            </a:r>
            <a:b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</a:br>
            <a:endParaRPr lang="pl-PL" sz="1800" dirty="0">
              <a:latin typeface="Poppins Light" panose="020B0604020202020204" charset="-18"/>
              <a:cs typeface="Poppins Light" panose="020B0604020202020204" charset="-18"/>
            </a:endParaRPr>
          </a:p>
          <a:p>
            <a:pPr lvl="0"/>
            <a:endParaRPr lang="pl-PL" sz="2400" dirty="0">
              <a:latin typeface="Poppins Light" panose="020B0604020202020204" charset="-18"/>
              <a:cs typeface="Poppins Ligh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5466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2452" y="417314"/>
            <a:ext cx="85540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3399"/>
                </a:solidFill>
                <a:latin typeface="Poppins Light"/>
                <a:cs typeface="Poppins Light"/>
              </a:rPr>
              <a:t>Korzyści </a:t>
            </a:r>
            <a:r>
              <a:rPr lang="pl-PL" sz="2400" b="1" dirty="0" smtClean="0">
                <a:solidFill>
                  <a:srgbClr val="FF3399"/>
                </a:solidFill>
                <a:latin typeface="Poppins Light"/>
                <a:cs typeface="Poppins Light"/>
              </a:rPr>
              <a:t>dla placówki z </a:t>
            </a:r>
            <a:r>
              <a:rPr lang="pl-PL" sz="2400" b="1" dirty="0">
                <a:solidFill>
                  <a:srgbClr val="FF3399"/>
                </a:solidFill>
                <a:latin typeface="Poppins Light"/>
                <a:cs typeface="Poppins Light"/>
              </a:rPr>
              <a:t>udziału w programie </a:t>
            </a:r>
            <a:r>
              <a:rPr lang="pl-PL" sz="2400" b="1" dirty="0" smtClean="0">
                <a:solidFill>
                  <a:srgbClr val="FF3399"/>
                </a:solidFill>
                <a:latin typeface="Poppins Light"/>
                <a:cs typeface="Poppins Light"/>
              </a:rPr>
              <a:t/>
            </a:r>
            <a:br>
              <a:rPr lang="pl-PL" sz="2400" b="1" dirty="0" smtClean="0">
                <a:solidFill>
                  <a:srgbClr val="FF3399"/>
                </a:solidFill>
                <a:latin typeface="Poppins Light"/>
                <a:cs typeface="Poppins Light"/>
              </a:rPr>
            </a:br>
            <a:r>
              <a:rPr lang="pl-PL" sz="2400" b="1" dirty="0" smtClean="0">
                <a:solidFill>
                  <a:srgbClr val="00B0F0"/>
                </a:solidFill>
                <a:latin typeface="Poppins Light"/>
                <a:cs typeface="Poppins Light"/>
              </a:rPr>
              <a:t>Mądrzy</a:t>
            </a:r>
            <a:r>
              <a:rPr lang="pl-PL" sz="2400" b="1" dirty="0" smtClean="0">
                <a:solidFill>
                  <a:srgbClr val="FF3399"/>
                </a:solidFill>
                <a:latin typeface="Poppins Light"/>
                <a:cs typeface="Poppins Light"/>
              </a:rPr>
              <a:t> </a:t>
            </a:r>
            <a:r>
              <a:rPr lang="pl-PL" sz="2400" b="1" dirty="0">
                <a:solidFill>
                  <a:srgbClr val="FF3399"/>
                </a:solidFill>
                <a:latin typeface="Poppins Light"/>
                <a:cs typeface="Poppins Light"/>
              </a:rPr>
              <a:t>Cyfrowi</a:t>
            </a:r>
          </a:p>
          <a:p>
            <a:endParaRPr lang="pl-PL" dirty="0">
              <a:latin typeface="Poppins Light"/>
              <a:cs typeface="Poppins Light"/>
            </a:endParaRPr>
          </a:p>
          <a:p>
            <a:endParaRPr lang="pl-PL" dirty="0">
              <a:latin typeface="Poppins Light" panose="020B0604020202020204" charset="-18"/>
              <a:cs typeface="Poppins Light" panose="020B0604020202020204" charset="-18"/>
            </a:endParaRPr>
          </a:p>
          <a:p>
            <a:r>
              <a:rPr lang="pl-PL" b="1" dirty="0" smtClean="0">
                <a:latin typeface="Poppins Light" panose="020B0604020202020204" charset="-18"/>
                <a:cs typeface="Poppins Light" panose="020B0604020202020204" charset="-18"/>
              </a:rPr>
              <a:t>● </a:t>
            </a: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>Zgodność </a:t>
            </a:r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treści Programu </a:t>
            </a:r>
            <a:r>
              <a:rPr lang="pl-PL" sz="2000" b="1" dirty="0">
                <a:solidFill>
                  <a:srgbClr val="FF3399"/>
                </a:solidFill>
                <a:latin typeface="Poppins Light" panose="020B0604020202020204" charset="-18"/>
                <a:cs typeface="Poppins Light" panose="020B0604020202020204" charset="-18"/>
              </a:rPr>
              <a:t>M</a:t>
            </a:r>
            <a:r>
              <a:rPr lang="pl-PL" sz="2000" b="1" dirty="0">
                <a:solidFill>
                  <a:schemeClr val="accent1"/>
                </a:solidFill>
                <a:latin typeface="Poppins Light" panose="020B0604020202020204" charset="-18"/>
                <a:cs typeface="Poppins Light" panose="020B0604020202020204" charset="-18"/>
              </a:rPr>
              <a:t>C</a:t>
            </a:r>
            <a:r>
              <a:rPr lang="pl-PL" sz="1800" b="1" dirty="0">
                <a:solidFill>
                  <a:srgbClr val="00B0F0"/>
                </a:solidFill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z podstawą programową  (nauczanie </a:t>
            </a: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/>
            </a:r>
            <a:b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</a:b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>   wartości) i </a:t>
            </a:r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programem MEN „Aktywna Tablica”  (nowe narzędzia cyfrowe)</a:t>
            </a:r>
          </a:p>
          <a:p>
            <a:pPr lvl="0"/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● Bezpłatne pakiety dla pierwszych 300 placówek zarejestrowanych </a:t>
            </a: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/>
            </a:r>
            <a:b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</a:b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>      w </a:t>
            </a:r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Programie </a:t>
            </a:r>
            <a:r>
              <a:rPr lang="pl-PL" sz="2000" b="1" dirty="0">
                <a:solidFill>
                  <a:srgbClr val="FF3399"/>
                </a:solidFill>
                <a:latin typeface="Poppins Light" panose="020B0604020202020204" charset="-18"/>
                <a:cs typeface="Poppins Light" panose="020B0604020202020204" charset="-18"/>
              </a:rPr>
              <a:t>M</a:t>
            </a:r>
            <a:r>
              <a:rPr lang="pl-PL" sz="2000" b="1" dirty="0">
                <a:solidFill>
                  <a:schemeClr val="accent1"/>
                </a:solidFill>
                <a:latin typeface="Poppins Light" panose="020B0604020202020204" charset="-18"/>
                <a:cs typeface="Poppins Light" panose="020B0604020202020204" charset="-18"/>
              </a:rPr>
              <a:t>C</a:t>
            </a:r>
            <a:r>
              <a:rPr lang="pl-PL" sz="1800" b="1" dirty="0">
                <a:solidFill>
                  <a:srgbClr val="FF3399"/>
                </a:solidFill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>po </a:t>
            </a:r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jednym dla Prowadzących z każdej z 2 </a:t>
            </a: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>grup – </a:t>
            </a:r>
            <a:b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</a:b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>      książki: „</a:t>
            </a:r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Gorzka czekolada i inne </a:t>
            </a: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>opowiadania </a:t>
            </a:r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o ważnych sprawach”, </a:t>
            </a: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/>
            </a:r>
            <a:b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</a:b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>     „</a:t>
            </a:r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Z dzieckiem w świat wartości”, plakaty, gadżety</a:t>
            </a:r>
          </a:p>
          <a:p>
            <a:pPr lvl="0"/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● Gotowe materiały, </a:t>
            </a: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>kursy </a:t>
            </a:r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i scenariusze do Programu </a:t>
            </a:r>
          </a:p>
          <a:p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● Proste ankiety ewaluacyjne, bez sprawozdawczości  </a:t>
            </a:r>
            <a:b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</a:br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● Certyfikaty Fundacji i Google dla nauczycieli, uczniów, klas, placówek  </a:t>
            </a:r>
          </a:p>
          <a:p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● Listy pochwalne od Fundacji i Google do władz </a:t>
            </a:r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>lokalnych</a:t>
            </a:r>
          </a:p>
          <a:p>
            <a:r>
              <a:rPr lang="pl-PL" sz="1800" dirty="0" smtClean="0">
                <a:latin typeface="Poppins Light" panose="020B0604020202020204" charset="-18"/>
                <a:cs typeface="Poppins Light" panose="020B0604020202020204" charset="-18"/>
              </a:rPr>
              <a:t> </a:t>
            </a:r>
            <a:endParaRPr lang="pl-PL" sz="1800" dirty="0">
              <a:latin typeface="Poppins Light" panose="020B0604020202020204" charset="-18"/>
              <a:cs typeface="Poppins Light" panose="020B0604020202020204" charset="-18"/>
            </a:endParaRPr>
          </a:p>
          <a:p>
            <a:r>
              <a:rPr lang="pl-PL" sz="1800" dirty="0">
                <a:latin typeface="Poppins Light" panose="020B0604020202020204" charset="-18"/>
                <a:cs typeface="Poppins Light" panose="020B0604020202020204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12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1BA9D74A-1667-4574-A141-5594E2DE881D}"/>
              </a:ext>
            </a:extLst>
          </p:cNvPr>
          <p:cNvSpPr/>
          <p:nvPr/>
        </p:nvSpPr>
        <p:spPr>
          <a:xfrm>
            <a:off x="0" y="642936"/>
            <a:ext cx="9144000" cy="4500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012F39F7-1737-493B-A63C-05C185D71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83" y="0"/>
            <a:ext cx="63850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6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4F199468-B18B-46CF-9803-5662F45C8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74" b="27316"/>
          <a:stretch/>
        </p:blipFill>
        <p:spPr>
          <a:xfrm>
            <a:off x="2006720" y="1233363"/>
            <a:ext cx="5130560" cy="2298701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1475767" y="757808"/>
            <a:ext cx="6192465" cy="561692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3200" dirty="0">
                <a:solidFill>
                  <a:srgbClr val="FFFFFF"/>
                </a:solidFill>
                <a:latin typeface="Poppins SemiBold" panose="00000700000000000000" pitchFamily="50" charset="-18"/>
                <a:cs typeface="Poppins SemiBold" panose="00000700000000000000" pitchFamily="50" charset="-18"/>
              </a:rPr>
              <a:t>Zapraszamy</a:t>
            </a:r>
            <a:r>
              <a:rPr lang="pl-PL" sz="3200" dirty="0">
                <a:solidFill>
                  <a:srgbClr val="FFFFFF"/>
                </a:solidFill>
                <a:latin typeface="Poppins SemiBold"/>
                <a:cs typeface="Poppins SemiBold"/>
              </a:rPr>
              <a:t> do programu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2554955" y="3470663"/>
            <a:ext cx="4034090" cy="37702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dirty="0" err="1">
                <a:solidFill>
                  <a:srgbClr val="FFFFFF"/>
                </a:solidFill>
                <a:latin typeface="Poppins Light"/>
                <a:cs typeface="Poppins Light"/>
              </a:rPr>
              <a:t>www.madrzycyfrowi.pl</a:t>
            </a:r>
            <a:endParaRPr lang="pl-PL" sz="2000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2453355" y="3965877"/>
            <a:ext cx="4237289" cy="37702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dirty="0">
                <a:solidFill>
                  <a:srgbClr val="FFFFFF"/>
                </a:solidFill>
                <a:latin typeface="Poppins Light"/>
                <a:cs typeface="Poppins Light"/>
              </a:rPr>
              <a:t>kontakt@</a:t>
            </a:r>
            <a:r>
              <a:rPr lang="pl-PL" sz="2000" dirty="0">
                <a:solidFill>
                  <a:srgbClr val="FFFFFF"/>
                </a:solidFill>
                <a:latin typeface="Poppins Light" panose="00000400000000000000" pitchFamily="50" charset="-18"/>
                <a:cs typeface="Poppins Light" panose="00000400000000000000" pitchFamily="50" charset="-18"/>
              </a:rPr>
              <a:t>madrzycyfrowi</a:t>
            </a:r>
            <a:r>
              <a:rPr lang="pl-PL" sz="2000" dirty="0">
                <a:solidFill>
                  <a:srgbClr val="FFFFFF"/>
                </a:solidFill>
                <a:latin typeface="Poppins Light"/>
                <a:cs typeface="Poppins Light"/>
              </a:rPr>
              <a:t>.pl</a:t>
            </a:r>
          </a:p>
        </p:txBody>
      </p:sp>
    </p:spTree>
    <p:extLst>
      <p:ext uri="{BB962C8B-B14F-4D97-AF65-F5344CB8AC3E}">
        <p14:creationId xmlns:p14="http://schemas.microsoft.com/office/powerpoint/2010/main" val="348826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373626" y="450772"/>
            <a:ext cx="8455742" cy="523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b="1" dirty="0">
                <a:solidFill>
                  <a:srgbClr val="FF3399"/>
                </a:solidFill>
                <a:latin typeface="Poppins Light"/>
                <a:cs typeface="Poppins Light"/>
              </a:rPr>
              <a:t>MĄDRZY </a:t>
            </a:r>
            <a:r>
              <a:rPr lang="pl-PL" sz="3600" b="1" dirty="0">
                <a:solidFill>
                  <a:srgbClr val="00B0F0"/>
                </a:solidFill>
                <a:latin typeface="Poppins Light"/>
                <a:cs typeface="Poppins Light"/>
              </a:rPr>
              <a:t>CYFROWI</a:t>
            </a:r>
            <a:r>
              <a:rPr lang="pl-PL" sz="3600" b="1" dirty="0">
                <a:solidFill>
                  <a:srgbClr val="FF3399"/>
                </a:solidFill>
                <a:latin typeface="Poppins Light"/>
                <a:cs typeface="Poppins Light"/>
              </a:rPr>
              <a:t>  </a:t>
            </a:r>
          </a:p>
          <a:p>
            <a:r>
              <a:rPr lang="pl-PL" sz="2000" dirty="0">
                <a:latin typeface="Poppins Light"/>
                <a:cs typeface="Poppins Light"/>
              </a:rPr>
              <a:t>to pierwszy ogólnopolski program nastawiony na </a:t>
            </a:r>
            <a:r>
              <a:rPr lang="pl-PL" sz="2000" b="1" dirty="0">
                <a:latin typeface="Poppins Light"/>
                <a:cs typeface="Poppins Light"/>
              </a:rPr>
              <a:t>edukację</a:t>
            </a:r>
            <a:r>
              <a:rPr lang="pl-PL" sz="2000" dirty="0">
                <a:latin typeface="Poppins Light"/>
                <a:cs typeface="Poppins Light"/>
              </a:rPr>
              <a:t> uczniów w zakresie wartości moralnych i rozwijanie postaw odpowiedzialności społecznej w połączeniu z podnoszeniem kompetencji cyfrowych. </a:t>
            </a:r>
          </a:p>
          <a:p>
            <a:endParaRPr lang="pl-PL" sz="2000" dirty="0">
              <a:latin typeface="Poppins Light"/>
              <a:cs typeface="Poppins Light"/>
            </a:endParaRPr>
          </a:p>
          <a:p>
            <a:r>
              <a:rPr lang="pl-PL" sz="2000" dirty="0">
                <a:latin typeface="Poppins Light"/>
                <a:cs typeface="Poppins Light"/>
              </a:rPr>
              <a:t>Program </a:t>
            </a:r>
            <a:r>
              <a:rPr lang="pl-PL" sz="2000" b="1" dirty="0">
                <a:solidFill>
                  <a:srgbClr val="FF3399"/>
                </a:solidFill>
                <a:latin typeface="Poppins Light"/>
                <a:cs typeface="Poppins Light"/>
              </a:rPr>
              <a:t>M</a:t>
            </a:r>
            <a:r>
              <a:rPr lang="pl-PL" sz="2000" b="1" dirty="0">
                <a:solidFill>
                  <a:srgbClr val="00B0F0"/>
                </a:solidFill>
                <a:latin typeface="Poppins Light"/>
                <a:cs typeface="Poppins Light"/>
              </a:rPr>
              <a:t>C</a:t>
            </a:r>
            <a:r>
              <a:rPr lang="pl-PL" sz="2000" dirty="0">
                <a:latin typeface="Poppins Light"/>
                <a:cs typeface="Poppins Light"/>
              </a:rPr>
              <a:t> jest prowadzony przez </a:t>
            </a:r>
            <a:r>
              <a:rPr lang="pl-PL" sz="2000" b="1" dirty="0">
                <a:latin typeface="Poppins Light"/>
                <a:cs typeface="Poppins Light"/>
              </a:rPr>
              <a:t>Fundację „ABCXXI-Cała Polska czyta dzieciom”</a:t>
            </a:r>
            <a:r>
              <a:rPr lang="pl-PL" sz="2000" dirty="0">
                <a:latin typeface="Poppins Light"/>
                <a:cs typeface="Poppins Light"/>
              </a:rPr>
              <a:t> przy wsparciu </a:t>
            </a:r>
            <a:r>
              <a:rPr lang="pl-PL" sz="2000" b="1" dirty="0">
                <a:latin typeface="Poppins Light"/>
                <a:cs typeface="Poppins Light"/>
              </a:rPr>
              <a:t>Google.org</a:t>
            </a:r>
          </a:p>
          <a:p>
            <a:endParaRPr lang="pl-PL" sz="2000" dirty="0">
              <a:latin typeface="Poppins Light"/>
              <a:cs typeface="Poppins Light"/>
            </a:endParaRPr>
          </a:p>
          <a:p>
            <a:r>
              <a:rPr lang="pl-PL" sz="2000" b="1" u="sng" dirty="0">
                <a:solidFill>
                  <a:srgbClr val="FF3399"/>
                </a:solidFill>
                <a:latin typeface="Poppins Light"/>
                <a:cs typeface="Poppins Light"/>
              </a:rPr>
              <a:t>Placówki realizujące Program</a:t>
            </a:r>
            <a:r>
              <a:rPr lang="pl-PL" sz="2000" b="1" dirty="0">
                <a:solidFill>
                  <a:srgbClr val="FF3399"/>
                </a:solidFill>
                <a:latin typeface="Poppins Light"/>
                <a:cs typeface="Poppins Light"/>
              </a:rPr>
              <a:t>: </a:t>
            </a:r>
            <a:r>
              <a:rPr lang="pl-PL" sz="2000" dirty="0">
                <a:solidFill>
                  <a:srgbClr val="FF3399"/>
                </a:solidFill>
                <a:latin typeface="Poppins Light"/>
                <a:cs typeface="Poppins Light"/>
              </a:rPr>
              <a:t/>
            </a:r>
            <a:br>
              <a:rPr lang="pl-PL" sz="2000" dirty="0">
                <a:solidFill>
                  <a:srgbClr val="FF3399"/>
                </a:solidFill>
                <a:latin typeface="Poppins Light"/>
                <a:cs typeface="Poppins Light"/>
              </a:rPr>
            </a:br>
            <a:r>
              <a:rPr lang="pl-PL" sz="2000" dirty="0">
                <a:latin typeface="Poppins Light"/>
                <a:cs typeface="Poppins Light"/>
              </a:rPr>
              <a:t>     szkoły podstawowe, biblioteki, domy kultury, itp. </a:t>
            </a:r>
          </a:p>
          <a:p>
            <a:endParaRPr lang="pl-PL" sz="2000" dirty="0">
              <a:latin typeface="Poppins Light"/>
              <a:cs typeface="Poppins Light"/>
            </a:endParaRPr>
          </a:p>
          <a:p>
            <a:r>
              <a:rPr lang="pl-PL" sz="2000" b="1" u="sng" dirty="0">
                <a:solidFill>
                  <a:srgbClr val="00B0F0"/>
                </a:solidFill>
                <a:latin typeface="Poppins Light"/>
                <a:cs typeface="Poppins Light"/>
              </a:rPr>
              <a:t>Uczestnicy</a:t>
            </a:r>
            <a:r>
              <a:rPr lang="pl-PL" sz="2000" dirty="0">
                <a:solidFill>
                  <a:srgbClr val="00B0F0"/>
                </a:solidFill>
                <a:latin typeface="Poppins Light"/>
                <a:cs typeface="Poppins Light"/>
              </a:rPr>
              <a:t>  </a:t>
            </a:r>
            <a:r>
              <a:rPr lang="pl-PL" sz="2000" dirty="0">
                <a:latin typeface="Poppins Light"/>
                <a:cs typeface="Poppins Light"/>
              </a:rPr>
              <a:t>- uczniowie klas 6 -7, po dwie 15-osobowe grupy</a:t>
            </a:r>
            <a:br>
              <a:rPr lang="pl-PL" sz="2000" dirty="0">
                <a:latin typeface="Poppins Light"/>
                <a:cs typeface="Poppins Light"/>
              </a:rPr>
            </a:br>
            <a:r>
              <a:rPr lang="pl-PL" sz="2000" dirty="0">
                <a:latin typeface="Poppins Light"/>
                <a:cs typeface="Poppins Light"/>
              </a:rPr>
              <a:t>     na placówkę (rekomendacja  Fundacji) </a:t>
            </a:r>
          </a:p>
          <a:p>
            <a:endParaRPr lang="pl-PL" sz="2000" dirty="0">
              <a:latin typeface="Poppins Light"/>
              <a:cs typeface="Poppins Light"/>
            </a:endParaRPr>
          </a:p>
          <a:p>
            <a:endParaRPr lang="pl-PL" sz="2000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825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/>
          <p:cNvSpPr/>
          <p:nvPr/>
        </p:nvSpPr>
        <p:spPr>
          <a:xfrm>
            <a:off x="2995659" y="250002"/>
            <a:ext cx="2935337" cy="2872347"/>
          </a:xfrm>
          <a:prstGeom prst="ellipse">
            <a:avLst/>
          </a:prstGeom>
          <a:solidFill>
            <a:srgbClr val="BF00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rgbClr val="FFFFFF"/>
                </a:solidFill>
                <a:latin typeface="Poppins SemiBold"/>
                <a:cs typeface="Poppins SemiBold"/>
              </a:rPr>
              <a:t>          </a:t>
            </a:r>
            <a:r>
              <a:rPr lang="pl-PL" sz="1800" dirty="0">
                <a:solidFill>
                  <a:srgbClr val="FFFFFF"/>
                </a:solidFill>
                <a:latin typeface="Poppins SemiBold"/>
                <a:cs typeface="Poppins SemiBold"/>
              </a:rPr>
              <a:t>WARTOŚCI </a:t>
            </a:r>
          </a:p>
          <a:p>
            <a:r>
              <a:rPr lang="pl-PL" sz="1800" dirty="0">
                <a:solidFill>
                  <a:srgbClr val="FFFFFF"/>
                </a:solidFill>
                <a:latin typeface="Poppins SemiBold"/>
                <a:cs typeface="Poppins SemiBold"/>
              </a:rPr>
              <a:t>        I ROZWÓJ </a:t>
            </a:r>
          </a:p>
          <a:p>
            <a:r>
              <a:rPr lang="pl-PL" sz="1800" dirty="0">
                <a:solidFill>
                  <a:srgbClr val="FFFFFF"/>
                </a:solidFill>
                <a:latin typeface="Poppins SemiBold"/>
                <a:cs typeface="Poppins SemiBold"/>
              </a:rPr>
              <a:t>        SPOŁECZNY</a:t>
            </a:r>
          </a:p>
        </p:txBody>
      </p:sp>
      <p:sp>
        <p:nvSpPr>
          <p:cNvPr id="10" name="Owal 9"/>
          <p:cNvSpPr/>
          <p:nvPr/>
        </p:nvSpPr>
        <p:spPr>
          <a:xfrm>
            <a:off x="5350294" y="205585"/>
            <a:ext cx="2980267" cy="2916764"/>
          </a:xfrm>
          <a:prstGeom prst="ellipse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dirty="0">
                <a:solidFill>
                  <a:srgbClr val="FFFFFF"/>
                </a:solidFill>
                <a:latin typeface="Poppins SemiBold"/>
                <a:cs typeface="Poppins SemiBold"/>
              </a:rPr>
              <a:t>PROJEKTOWANIE Z NASTAWIENIEM NA  POTRZEBY UŻYTKOWNIKA  </a:t>
            </a:r>
          </a:p>
          <a:p>
            <a:pPr lvl="1"/>
            <a:r>
              <a:rPr lang="pl-PL" dirty="0">
                <a:solidFill>
                  <a:srgbClr val="FFFFFF"/>
                </a:solidFill>
                <a:latin typeface="Poppins SemiBold"/>
                <a:cs typeface="Poppins SemiBold"/>
              </a:rPr>
              <a:t>       </a:t>
            </a:r>
            <a:endParaRPr lang="pl-PL" sz="1600" dirty="0">
              <a:solidFill>
                <a:srgbClr val="FFFFFF"/>
              </a:solidFill>
              <a:latin typeface="Poppins SemiBold"/>
              <a:cs typeface="Poppins SemiBold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3237056" y="1616007"/>
            <a:ext cx="2452545" cy="37702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</a:p>
        </p:txBody>
      </p:sp>
      <p:sp>
        <p:nvSpPr>
          <p:cNvPr id="6" name="Owal 5"/>
          <p:cNvSpPr/>
          <p:nvPr/>
        </p:nvSpPr>
        <p:spPr>
          <a:xfrm>
            <a:off x="4199467" y="2226736"/>
            <a:ext cx="2980267" cy="2916764"/>
          </a:xfrm>
          <a:prstGeom prst="ellipse">
            <a:avLst/>
          </a:prstGeom>
          <a:solidFill>
            <a:schemeClr val="tx1">
              <a:lumMod val="65000"/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4917162" y="2744591"/>
            <a:ext cx="2554145" cy="1608133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>
                <a:solidFill>
                  <a:srgbClr val="FFFFFF"/>
                </a:solidFill>
                <a:latin typeface="Poppins SemiBold"/>
                <a:cs typeface="Poppins SemiBold"/>
              </a:rPr>
              <a:t/>
            </a:r>
            <a:br>
              <a:rPr lang="pl-PL" sz="2000" dirty="0">
                <a:solidFill>
                  <a:srgbClr val="FFFFFF"/>
                </a:solidFill>
                <a:latin typeface="Poppins SemiBold"/>
                <a:cs typeface="Poppins SemiBold"/>
              </a:rPr>
            </a:br>
            <a:r>
              <a:rPr lang="pl-PL" sz="2000" dirty="0">
                <a:solidFill>
                  <a:srgbClr val="FFFFFF"/>
                </a:solidFill>
                <a:latin typeface="Poppins SemiBold"/>
                <a:cs typeface="Poppins SemiBold"/>
              </a:rPr>
              <a:t>NOWE TECHNOLGIE, NARZĘDZIA CYFROWE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460438" y="388301"/>
            <a:ext cx="2248895" cy="1915909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latin typeface="Poppins Light"/>
                <a:cs typeface="Poppins Light"/>
              </a:rPr>
              <a:t>W ramach  Programu połączone zostały trzy elementy:</a:t>
            </a:r>
            <a:endParaRPr lang="pl-PL" sz="2400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397513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460438" y="635905"/>
            <a:ext cx="8093627" cy="438582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latin typeface="Poppins Light"/>
                <a:cs typeface="Poppins Light"/>
              </a:rPr>
              <a:t>Program </a:t>
            </a:r>
            <a:r>
              <a:rPr lang="pl-PL" sz="2400" b="1" dirty="0">
                <a:solidFill>
                  <a:srgbClr val="FF3399"/>
                </a:solidFill>
                <a:latin typeface="Poppins Light"/>
                <a:cs typeface="Poppins Light"/>
              </a:rPr>
              <a:t>Mądrzy </a:t>
            </a:r>
            <a:r>
              <a:rPr lang="pl-PL" sz="2400" b="1" dirty="0">
                <a:solidFill>
                  <a:srgbClr val="00B0F0"/>
                </a:solidFill>
                <a:latin typeface="Poppins Light"/>
                <a:cs typeface="Poppins Light"/>
              </a:rPr>
              <a:t>Cyfrowi</a:t>
            </a:r>
            <a:r>
              <a:rPr lang="pl-PL" sz="2400" b="1" dirty="0">
                <a:latin typeface="Poppins Light"/>
                <a:cs typeface="Poppins Light"/>
              </a:rPr>
              <a:t> składa się z dwóch etapów:</a:t>
            </a:r>
            <a:endParaRPr lang="pl-PL" sz="2400" b="1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  <p:sp>
        <p:nvSpPr>
          <p:cNvPr id="3" name="Pagon 2"/>
          <p:cNvSpPr/>
          <p:nvPr/>
        </p:nvSpPr>
        <p:spPr>
          <a:xfrm>
            <a:off x="518502" y="1630212"/>
            <a:ext cx="2523066" cy="71120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7" name="Pagon 36"/>
          <p:cNvSpPr/>
          <p:nvPr/>
        </p:nvSpPr>
        <p:spPr>
          <a:xfrm>
            <a:off x="3293806" y="1637841"/>
            <a:ext cx="5152980" cy="711200"/>
          </a:xfrm>
          <a:prstGeom prst="chevron">
            <a:avLst/>
          </a:prstGeom>
          <a:solidFill>
            <a:srgbClr val="BF00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2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823848" y="1088348"/>
            <a:ext cx="2020954" cy="130035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pl-PL" sz="2000" b="1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endParaRPr lang="pl-PL" sz="2000" b="1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  5 dni </a:t>
            </a:r>
          </a:p>
          <a:p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  warsztatów</a:t>
            </a:r>
          </a:p>
        </p:txBody>
      </p:sp>
      <p:sp>
        <p:nvSpPr>
          <p:cNvPr id="38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3380775" y="1149904"/>
            <a:ext cx="4747223" cy="1177245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b="1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endParaRPr lang="pl-PL" sz="1600" b="1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   6 tygodniu samodzielnej pracy</a:t>
            </a:r>
          </a:p>
          <a:p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   uczniów</a:t>
            </a:r>
          </a:p>
        </p:txBody>
      </p:sp>
      <p:sp>
        <p:nvSpPr>
          <p:cNvPr id="39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167148" y="1972081"/>
            <a:ext cx="3018503" cy="2531462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dirty="0">
                <a:solidFill>
                  <a:srgbClr val="FFFFFF"/>
                </a:solidFill>
                <a:latin typeface="Poppins Light"/>
                <a:cs typeface="Poppins Light"/>
              </a:rPr>
              <a:t> </a:t>
            </a:r>
          </a:p>
          <a:p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     • W okresie ferii zimowych  </a:t>
            </a:r>
            <a:b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</a:br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     • Prowadzący : </a:t>
            </a:r>
            <a:b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</a:br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       	nauczyciel</a:t>
            </a:r>
            <a:r>
              <a:rPr lang="pl-PL" sz="1600" b="1" i="1" dirty="0">
                <a:solidFill>
                  <a:srgbClr val="FFFFFF"/>
                </a:solidFill>
                <a:latin typeface="Poppins Light"/>
                <a:cs typeface="Poppins Light"/>
              </a:rPr>
              <a:t>e</a:t>
            </a:r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    </a:t>
            </a:r>
            <a:b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</a:br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       	bibliotekarze, </a:t>
            </a:r>
            <a:b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</a:br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       	instruktorzy,  </a:t>
            </a:r>
            <a:b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</a:br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     • Zajęcia -ok. 5 godzin </a:t>
            </a:r>
            <a:b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</a:br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       zegarowych</a:t>
            </a:r>
            <a:r>
              <a:rPr lang="pl-PL" sz="1600" dirty="0">
                <a:solidFill>
                  <a:srgbClr val="FFFFFF"/>
                </a:solidFill>
                <a:latin typeface="Poppins Light"/>
                <a:cs typeface="Poppins Light"/>
              </a:rPr>
              <a:t> </a:t>
            </a:r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dziennie</a:t>
            </a:r>
          </a:p>
        </p:txBody>
      </p:sp>
      <p:sp>
        <p:nvSpPr>
          <p:cNvPr id="40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3185652" y="1725861"/>
            <a:ext cx="5261134" cy="2531462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r>
              <a:rPr lang="pl-PL" sz="1600" dirty="0">
                <a:solidFill>
                  <a:srgbClr val="FFFFFF"/>
                </a:solidFill>
                <a:latin typeface="Poppins Light"/>
                <a:cs typeface="Poppins Light"/>
              </a:rPr>
              <a:t> </a:t>
            </a:r>
          </a:p>
          <a:p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  </a:t>
            </a:r>
          </a:p>
          <a:p>
            <a:endParaRPr lang="pl-PL" sz="1600" b="1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    • Po feriach - samodzielna praca  zespołów </a:t>
            </a:r>
            <a:b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</a:br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       uczniowskich  nad  dopracowaniem  koncepcji  </a:t>
            </a:r>
            <a:b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</a:br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       i realizacją  własnego projektu  społecznego.  </a:t>
            </a:r>
            <a:b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</a:br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    • Wsparcie ze strony Prowadzącego -3 spotkania  </a:t>
            </a:r>
            <a:b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</a:br>
            <a:r>
              <a:rPr lang="pl-PL" sz="1600" b="1" dirty="0">
                <a:solidFill>
                  <a:srgbClr val="FFFFFF"/>
                </a:solidFill>
                <a:latin typeface="Poppins Light"/>
                <a:cs typeface="Poppins Light"/>
              </a:rPr>
              <a:t>       z uczniami podczas  6 tygodni </a:t>
            </a:r>
            <a:r>
              <a:rPr lang="pl-PL" sz="1600" dirty="0">
                <a:solidFill>
                  <a:srgbClr val="FFFFFF"/>
                </a:solidFill>
                <a:latin typeface="Poppins Light"/>
                <a:cs typeface="Poppins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785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373625" y="625450"/>
            <a:ext cx="8367251" cy="4716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pl-PL" sz="2400" b="1" dirty="0">
                <a:latin typeface="Poppins Light"/>
                <a:cs typeface="Poppins Light"/>
              </a:rPr>
              <a:t>Każdy  dzień  pięciodniowych  warsztatów  obejmuje:</a:t>
            </a:r>
          </a:p>
          <a:p>
            <a:pPr>
              <a:spcBef>
                <a:spcPts val="1200"/>
              </a:spcBef>
            </a:pPr>
            <a:endParaRPr lang="pl-PL" sz="2000" dirty="0">
              <a:latin typeface="Poppins Light"/>
              <a:cs typeface="Poppins Light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Pogłębianie </a:t>
            </a:r>
            <a:r>
              <a:rPr lang="pl-PL" sz="3200" b="1" dirty="0">
                <a:solidFill>
                  <a:srgbClr val="FF3399"/>
                </a:solidFill>
                <a:latin typeface="Poppins Light"/>
                <a:cs typeface="Poppins Light"/>
              </a:rPr>
              <a:t>rozumienia </a:t>
            </a:r>
            <a:r>
              <a:rPr lang="pl-PL" sz="3200" b="1" dirty="0">
                <a:solidFill>
                  <a:srgbClr val="00B0F0"/>
                </a:solidFill>
                <a:latin typeface="Poppins Light"/>
                <a:cs typeface="Poppins Light"/>
              </a:rPr>
              <a:t>wartości</a:t>
            </a:r>
            <a:r>
              <a:rPr lang="pl-PL" sz="3200" b="1" dirty="0">
                <a:solidFill>
                  <a:srgbClr val="FF3399"/>
                </a:solidFill>
                <a:latin typeface="Poppins Light"/>
                <a:cs typeface="Poppins Light"/>
              </a:rPr>
              <a:t> </a:t>
            </a: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– poprzez czytanie wybranych tekstów literackich ze zbioru „Gorzka czekolada i inne opowiadania o ważnych sprawach” oraz </a:t>
            </a:r>
            <a:b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</a:b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z tomu „Bajki filozoficzne”,  dyskusje i ćwiczenia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Pracę nad </a:t>
            </a:r>
            <a:r>
              <a:rPr lang="pl-PL" sz="2800" b="1" dirty="0">
                <a:solidFill>
                  <a:srgbClr val="FF3399"/>
                </a:solidFill>
                <a:latin typeface="Poppins Light"/>
                <a:cs typeface="Poppins Light"/>
              </a:rPr>
              <a:t>koncepcją </a:t>
            </a:r>
            <a:r>
              <a:rPr lang="pl-PL" sz="2800" b="1" dirty="0">
                <a:solidFill>
                  <a:srgbClr val="00B0F0"/>
                </a:solidFill>
                <a:latin typeface="Poppins Light"/>
                <a:cs typeface="Poppins Light"/>
              </a:rPr>
              <a:t>zmiany społecznej </a:t>
            </a: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– każdego dnia jeden etap procesu kreatywnego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Korzystanie z  zaproponowanych </a:t>
            </a:r>
            <a:r>
              <a:rPr lang="pl-PL" sz="2800" b="1" dirty="0">
                <a:solidFill>
                  <a:srgbClr val="FF3399"/>
                </a:solidFill>
                <a:latin typeface="Poppins Light"/>
                <a:cs typeface="Poppins Light"/>
              </a:rPr>
              <a:t>narzędzi </a:t>
            </a:r>
            <a:r>
              <a:rPr lang="pl-PL" sz="2800" b="1" dirty="0">
                <a:solidFill>
                  <a:srgbClr val="00B0F0"/>
                </a:solidFill>
                <a:latin typeface="Poppins Light"/>
                <a:cs typeface="Poppins Light"/>
              </a:rPr>
              <a:t>cyfrowych</a:t>
            </a: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 </a:t>
            </a:r>
            <a:b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</a:b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w celu opracowania koncepcji.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endParaRPr lang="pl-PL" sz="2000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70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265470" y="1053118"/>
            <a:ext cx="8652387" cy="390106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>
                <a:latin typeface="Poppins Light"/>
                <a:cs typeface="Poppins Light"/>
              </a:rPr>
              <a:t>W ramach Programu </a:t>
            </a:r>
            <a:r>
              <a:rPr lang="pl-PL" sz="2400" b="1" dirty="0">
                <a:solidFill>
                  <a:srgbClr val="FF3399"/>
                </a:solidFill>
                <a:latin typeface="Poppins Light"/>
                <a:cs typeface="Poppins Light"/>
              </a:rPr>
              <a:t>M</a:t>
            </a:r>
            <a:r>
              <a:rPr lang="pl-PL" sz="2400" b="1" dirty="0">
                <a:solidFill>
                  <a:srgbClr val="00B0F0"/>
                </a:solidFill>
                <a:latin typeface="Poppins Light"/>
                <a:cs typeface="Poppins Light"/>
              </a:rPr>
              <a:t>C</a:t>
            </a:r>
            <a:r>
              <a:rPr lang="pl-PL" sz="2000" b="1" dirty="0">
                <a:latin typeface="Poppins Light"/>
                <a:cs typeface="Poppins Light"/>
              </a:rPr>
              <a:t> młodzież ma okazję pogłębić rozumienie: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b="1" dirty="0">
                <a:latin typeface="Poppins Light"/>
                <a:cs typeface="Poppins Light"/>
              </a:rPr>
              <a:t>wartości moralnych:</a:t>
            </a:r>
          </a:p>
          <a:p>
            <a:pPr lvl="2">
              <a:spcAft>
                <a:spcPts val="600"/>
              </a:spcAft>
            </a:pP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   - szacunku</a:t>
            </a:r>
          </a:p>
          <a:p>
            <a:pPr lvl="2">
              <a:spcAft>
                <a:spcPts val="600"/>
              </a:spcAft>
            </a:pP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   - uczciwości</a:t>
            </a:r>
          </a:p>
          <a:p>
            <a:pPr lvl="2">
              <a:spcAft>
                <a:spcPts val="600"/>
              </a:spcAft>
            </a:pPr>
            <a:r>
              <a:rPr lang="pl-PL" sz="2000" b="1" dirty="0">
                <a:latin typeface="Poppins Light"/>
                <a:cs typeface="Poppins Light"/>
              </a:rPr>
              <a:t>   - odpowiedzialności</a:t>
            </a:r>
          </a:p>
          <a:p>
            <a:pPr lvl="2">
              <a:spcAft>
                <a:spcPts val="600"/>
              </a:spcAft>
            </a:pP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   - odwagi cywilnej</a:t>
            </a:r>
          </a:p>
          <a:p>
            <a:pPr lvl="2">
              <a:spcAft>
                <a:spcPts val="600"/>
              </a:spcAft>
            </a:pP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   - mądrości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b="1" dirty="0">
                <a:latin typeface="Poppins Light"/>
                <a:cs typeface="Poppins Light"/>
              </a:rPr>
              <a:t>empatii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b="1" dirty="0">
                <a:latin typeface="Poppins Light"/>
                <a:cs typeface="Poppins Light"/>
              </a:rPr>
              <a:t>postaw społecznych i projektów społecznych</a:t>
            </a:r>
            <a:endParaRPr lang="pl-PL" sz="2000" b="1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pPr>
              <a:spcAft>
                <a:spcPts val="600"/>
              </a:spcAft>
            </a:pPr>
            <a:endParaRPr lang="pl-PL" sz="2000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265470" y="453771"/>
            <a:ext cx="7039898" cy="500137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 dirty="0">
                <a:solidFill>
                  <a:srgbClr val="FF3399"/>
                </a:solidFill>
                <a:latin typeface="Poppins SemiBold"/>
                <a:cs typeface="Poppins SemiBold"/>
              </a:rPr>
              <a:t>WARTOŚCI </a:t>
            </a:r>
            <a:r>
              <a:rPr lang="pl-PL" sz="2800" b="1" dirty="0">
                <a:solidFill>
                  <a:srgbClr val="00B0F0"/>
                </a:solidFill>
                <a:latin typeface="Poppins SemiBold"/>
                <a:cs typeface="Poppins SemiBold"/>
              </a:rPr>
              <a:t>I</a:t>
            </a:r>
            <a:r>
              <a:rPr lang="pl-PL" sz="2800" b="1" dirty="0">
                <a:solidFill>
                  <a:srgbClr val="FF3399"/>
                </a:solidFill>
                <a:latin typeface="Poppins SemiBold"/>
                <a:cs typeface="Poppins SemiBold"/>
              </a:rPr>
              <a:t> </a:t>
            </a:r>
            <a:r>
              <a:rPr lang="pl-PL" sz="2800" b="1" dirty="0">
                <a:solidFill>
                  <a:srgbClr val="00B0F0"/>
                </a:solidFill>
                <a:latin typeface="Poppins SemiBold"/>
                <a:cs typeface="Poppins SemiBold"/>
              </a:rPr>
              <a:t>POSTAWY</a:t>
            </a:r>
          </a:p>
        </p:txBody>
      </p:sp>
    </p:spTree>
    <p:extLst>
      <p:ext uri="{BB962C8B-B14F-4D97-AF65-F5344CB8AC3E}">
        <p14:creationId xmlns:p14="http://schemas.microsoft.com/office/powerpoint/2010/main" val="292068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3353590" y="-1538262"/>
            <a:ext cx="6112142" cy="6144129"/>
            <a:chOff x="3371807" y="-2394108"/>
            <a:chExt cx="7425076" cy="6975244"/>
          </a:xfrm>
        </p:grpSpPr>
        <p:sp>
          <p:nvSpPr>
            <p:cNvPr id="5" name="Trójkąt równoramienny 4"/>
            <p:cNvSpPr/>
            <p:nvPr/>
          </p:nvSpPr>
          <p:spPr>
            <a:xfrm rot="16200000">
              <a:off x="2603014" y="2541606"/>
              <a:ext cx="2808316" cy="127072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" name="Trapez 5"/>
            <p:cNvSpPr/>
            <p:nvPr/>
          </p:nvSpPr>
          <p:spPr>
            <a:xfrm rot="5400000">
              <a:off x="4149224" y="2439636"/>
              <a:ext cx="2808319" cy="1474682"/>
            </a:xfrm>
            <a:prstGeom prst="trapezoid">
              <a:avLst>
                <a:gd name="adj" fmla="val 82254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/>
            <a:lstStyle/>
            <a:p>
              <a:pPr>
                <a:defRPr/>
              </a:pPr>
              <a:endParaRPr lang="pl-PL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" name="Trapez 6"/>
            <p:cNvSpPr/>
            <p:nvPr/>
          </p:nvSpPr>
          <p:spPr>
            <a:xfrm rot="5400000" flipV="1">
              <a:off x="6095399" y="2649623"/>
              <a:ext cx="1656190" cy="1054706"/>
            </a:xfrm>
            <a:prstGeom prst="trapezoid">
              <a:avLst>
                <a:gd name="adj" fmla="val 51306"/>
              </a:avLst>
            </a:prstGeom>
            <a:solidFill>
              <a:srgbClr val="6B00B8"/>
            </a:solidFill>
            <a:ln w="9525" cap="flat" cmpd="sng" algn="ctr">
              <a:noFill/>
              <a:prstDash val="solid"/>
            </a:ln>
            <a:effectLst/>
          </p:spPr>
          <p:txBody>
            <a:bodyPr/>
            <a:lstStyle/>
            <a:p>
              <a:pPr>
                <a:defRPr/>
              </a:pPr>
              <a:endParaRPr lang="pl-PL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" name="Trapez 7"/>
            <p:cNvSpPr/>
            <p:nvPr/>
          </p:nvSpPr>
          <p:spPr>
            <a:xfrm rot="5400000">
              <a:off x="7206142" y="2726834"/>
              <a:ext cx="1656182" cy="900279"/>
            </a:xfrm>
            <a:prstGeom prst="trapezoid">
              <a:avLst>
                <a:gd name="adj" fmla="val 64626"/>
              </a:avLst>
            </a:prstGeom>
            <a:solidFill>
              <a:srgbClr val="A900CB"/>
            </a:solidFill>
            <a:ln w="9525" cap="flat" cmpd="sng" algn="ctr">
              <a:noFill/>
              <a:prstDash val="solid"/>
            </a:ln>
            <a:effectLst/>
          </p:spPr>
          <p:txBody>
            <a:bodyPr/>
            <a:lstStyle/>
            <a:p>
              <a:pPr>
                <a:defRPr/>
              </a:pPr>
              <a:endParaRPr lang="pl-PL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" name="Trapez 8"/>
            <p:cNvSpPr/>
            <p:nvPr/>
          </p:nvSpPr>
          <p:spPr>
            <a:xfrm rot="5400000" flipV="1">
              <a:off x="8520377" y="2816934"/>
              <a:ext cx="936104" cy="720080"/>
            </a:xfrm>
            <a:prstGeom prst="trapezoid">
              <a:avLst>
                <a:gd name="adj" fmla="val 31929"/>
              </a:avLst>
            </a:prstGeom>
            <a:solidFill>
              <a:srgbClr val="BF005B"/>
            </a:solidFill>
            <a:ln w="9525" cap="flat" cmpd="sng" algn="ctr">
              <a:noFill/>
              <a:prstDash val="solid"/>
            </a:ln>
            <a:effectLst/>
          </p:spPr>
          <p:txBody>
            <a:bodyPr/>
            <a:lstStyle/>
            <a:p>
              <a:pPr>
                <a:defRPr/>
              </a:pPr>
              <a:endParaRPr lang="pl-PL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" name="Shape 205"/>
            <p:cNvSpPr txBox="1"/>
            <p:nvPr/>
          </p:nvSpPr>
          <p:spPr>
            <a:xfrm rot="18428379">
              <a:off x="2606564" y="-27777"/>
              <a:ext cx="4842298" cy="657440"/>
            </a:xfrm>
            <a:prstGeom prst="rect">
              <a:avLst/>
            </a:prstGeom>
            <a:noFill/>
            <a:ln>
              <a:noFill/>
            </a:ln>
          </p:spPr>
          <p:txBody>
            <a:bodyPr lIns="82932" tIns="82932" rIns="82932" bIns="82932" anchor="t" anchorCtr="0">
              <a:noAutofit/>
            </a:bodyPr>
            <a:lstStyle/>
            <a:p>
              <a:pPr>
                <a:defRPr/>
              </a:pPr>
              <a:r>
                <a:rPr lang="pl-PL" sz="2000" dirty="0">
                  <a:solidFill>
                    <a:srgbClr val="FFFFFF"/>
                  </a:solidFill>
                  <a:latin typeface="Poppins Light"/>
                  <a:cs typeface="Poppins Light"/>
                  <a:sym typeface="Trebuchet MS"/>
                </a:rPr>
                <a:t>odkrywanie</a:t>
              </a:r>
              <a:endParaRPr lang="en-US" sz="2000" dirty="0">
                <a:solidFill>
                  <a:srgbClr val="FFFFFF"/>
                </a:solidFill>
                <a:latin typeface="Poppins Light"/>
                <a:cs typeface="Poppins Light"/>
                <a:sym typeface="Trebuchet MS"/>
              </a:endParaRPr>
            </a:p>
          </p:txBody>
        </p:sp>
        <p:sp>
          <p:nvSpPr>
            <p:cNvPr id="11" name="Shape 205"/>
            <p:cNvSpPr txBox="1"/>
            <p:nvPr/>
          </p:nvSpPr>
          <p:spPr>
            <a:xfrm rot="18428379">
              <a:off x="4660004" y="-301679"/>
              <a:ext cx="4842297" cy="657440"/>
            </a:xfrm>
            <a:prstGeom prst="rect">
              <a:avLst/>
            </a:prstGeom>
            <a:noFill/>
            <a:ln>
              <a:noFill/>
            </a:ln>
          </p:spPr>
          <p:txBody>
            <a:bodyPr lIns="82932" tIns="82932" rIns="82932" bIns="82932" anchor="t" anchorCtr="0">
              <a:noAutofit/>
            </a:bodyPr>
            <a:lstStyle/>
            <a:p>
              <a:pPr>
                <a:defRPr/>
              </a:pPr>
              <a:r>
                <a:rPr lang="pl-PL" sz="2000" dirty="0">
                  <a:solidFill>
                    <a:srgbClr val="FFFFFF"/>
                  </a:solidFill>
                  <a:latin typeface="Poppins Light"/>
                  <a:cs typeface="Poppins Light"/>
                  <a:sym typeface="Trebuchet MS"/>
                </a:rPr>
                <a:t>interpretacja</a:t>
              </a:r>
              <a:endParaRPr lang="en-US" sz="2000" dirty="0">
                <a:solidFill>
                  <a:srgbClr val="FFFFFF"/>
                </a:solidFill>
                <a:latin typeface="Poppins Light"/>
                <a:cs typeface="Poppins Light"/>
                <a:sym typeface="Trebuchet MS"/>
              </a:endParaRPr>
            </a:p>
          </p:txBody>
        </p:sp>
        <p:sp>
          <p:nvSpPr>
            <p:cNvPr id="12" name="Shape 205"/>
            <p:cNvSpPr txBox="1"/>
            <p:nvPr/>
          </p:nvSpPr>
          <p:spPr>
            <a:xfrm rot="18428379">
              <a:off x="5702906" y="260256"/>
              <a:ext cx="4842298" cy="657440"/>
            </a:xfrm>
            <a:prstGeom prst="rect">
              <a:avLst/>
            </a:prstGeom>
            <a:noFill/>
            <a:ln>
              <a:noFill/>
            </a:ln>
          </p:spPr>
          <p:txBody>
            <a:bodyPr lIns="82932" tIns="82932" rIns="82932" bIns="82932" anchor="t" anchorCtr="0">
              <a:noAutofit/>
            </a:bodyPr>
            <a:lstStyle/>
            <a:p>
              <a:pPr>
                <a:defRPr/>
              </a:pPr>
              <a:r>
                <a:rPr lang="pl-PL" sz="2000" dirty="0">
                  <a:solidFill>
                    <a:srgbClr val="FFFFFF"/>
                  </a:solidFill>
                  <a:latin typeface="Poppins Light"/>
                  <a:cs typeface="Poppins Light"/>
                  <a:sym typeface="Trebuchet MS"/>
                </a:rPr>
                <a:t>wymyślanie</a:t>
              </a:r>
              <a:endParaRPr lang="en-US" sz="2000" dirty="0">
                <a:solidFill>
                  <a:srgbClr val="FFFFFF"/>
                </a:solidFill>
                <a:latin typeface="Poppins Light"/>
                <a:cs typeface="Poppins Light"/>
                <a:sym typeface="Trebuchet MS"/>
              </a:endParaRPr>
            </a:p>
          </p:txBody>
        </p:sp>
        <p:sp>
          <p:nvSpPr>
            <p:cNvPr id="13" name="Shape 205"/>
            <p:cNvSpPr txBox="1"/>
            <p:nvPr/>
          </p:nvSpPr>
          <p:spPr>
            <a:xfrm rot="18428379">
              <a:off x="7166631" y="191729"/>
              <a:ext cx="4842298" cy="657440"/>
            </a:xfrm>
            <a:prstGeom prst="rect">
              <a:avLst/>
            </a:prstGeom>
            <a:noFill/>
            <a:ln>
              <a:noFill/>
            </a:ln>
          </p:spPr>
          <p:txBody>
            <a:bodyPr lIns="82932" tIns="82932" rIns="82932" bIns="82932" anchor="t" anchorCtr="0">
              <a:noAutofit/>
            </a:bodyPr>
            <a:lstStyle/>
            <a:p>
              <a:pPr>
                <a:defRPr/>
              </a:pPr>
              <a:r>
                <a:rPr lang="pl-PL" sz="2000" dirty="0">
                  <a:solidFill>
                    <a:srgbClr val="FFFFFF"/>
                  </a:solidFill>
                  <a:latin typeface="Poppins Light"/>
                  <a:cs typeface="Poppins Light"/>
                  <a:sym typeface="Trebuchet MS"/>
                </a:rPr>
                <a:t>eksperymentowanie</a:t>
              </a:r>
              <a:endParaRPr lang="en-US" sz="2000" dirty="0">
                <a:solidFill>
                  <a:srgbClr val="FFFFFF"/>
                </a:solidFill>
                <a:latin typeface="Poppins Light"/>
                <a:cs typeface="Poppins Light"/>
                <a:sym typeface="Trebuchet MS"/>
              </a:endParaRPr>
            </a:p>
          </p:txBody>
        </p:sp>
        <p:sp>
          <p:nvSpPr>
            <p:cNvPr id="14" name="Shape 205"/>
            <p:cNvSpPr txBox="1"/>
            <p:nvPr/>
          </p:nvSpPr>
          <p:spPr>
            <a:xfrm rot="18428379">
              <a:off x="8047014" y="476279"/>
              <a:ext cx="4842298" cy="657440"/>
            </a:xfrm>
            <a:prstGeom prst="rect">
              <a:avLst/>
            </a:prstGeom>
            <a:noFill/>
            <a:ln>
              <a:noFill/>
            </a:ln>
          </p:spPr>
          <p:txBody>
            <a:bodyPr lIns="82932" tIns="82932" rIns="82932" bIns="82932" anchor="t" anchorCtr="0">
              <a:noAutofit/>
            </a:bodyPr>
            <a:lstStyle/>
            <a:p>
              <a:pPr>
                <a:defRPr/>
              </a:pPr>
              <a:r>
                <a:rPr lang="pl-PL" sz="2000" dirty="0">
                  <a:solidFill>
                    <a:srgbClr val="FFFFFF"/>
                  </a:solidFill>
                  <a:latin typeface="Poppins Light"/>
                  <a:cs typeface="Poppins Light"/>
                  <a:sym typeface="Trebuchet MS"/>
                </a:rPr>
                <a:t>ewolucja</a:t>
              </a:r>
              <a:endParaRPr lang="en-US" sz="2000" dirty="0">
                <a:solidFill>
                  <a:srgbClr val="FFFFFF"/>
                </a:solidFill>
                <a:latin typeface="Poppins Light"/>
                <a:cs typeface="Poppins Light"/>
                <a:sym typeface="Trebuchet MS"/>
              </a:endParaRPr>
            </a:p>
          </p:txBody>
        </p:sp>
      </p:grpSp>
      <p:sp>
        <p:nvSpPr>
          <p:cNvPr id="15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5370654" y="4477726"/>
            <a:ext cx="5297345" cy="37702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>
                <a:solidFill>
                  <a:srgbClr val="FFFFFF"/>
                </a:solidFill>
                <a:latin typeface="Poppins SemiBold"/>
                <a:cs typeface="Poppins SemiBold"/>
              </a:rPr>
              <a:t>MYŚLENIE PROJEKTOWE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358838" y="557635"/>
            <a:ext cx="2960095" cy="1915909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latin typeface="Poppins Light"/>
                <a:cs typeface="Poppins Light"/>
              </a:rPr>
              <a:t>Opracowywanie koncepcji zmiany społecznej oparte jest o metodę myślenia projektowego </a:t>
            </a:r>
            <a:br>
              <a:rPr lang="pl-PL" sz="2000" b="1" dirty="0">
                <a:latin typeface="Poppins Light"/>
                <a:cs typeface="Poppins Light"/>
              </a:rPr>
            </a:br>
            <a:r>
              <a:rPr lang="pl-PL" sz="2000" b="1" dirty="0">
                <a:latin typeface="Poppins Light"/>
                <a:cs typeface="Poppins Light"/>
              </a:rPr>
              <a:t>(design </a:t>
            </a:r>
            <a:r>
              <a:rPr lang="pl-PL" sz="2000" b="1" dirty="0" err="1">
                <a:latin typeface="Poppins Light"/>
                <a:cs typeface="Poppins Light"/>
              </a:rPr>
              <a:t>thinking</a:t>
            </a:r>
            <a:r>
              <a:rPr lang="pl-PL" sz="2000" b="1" dirty="0">
                <a:latin typeface="Poppins Light"/>
                <a:cs typeface="Poppins Light"/>
              </a:rPr>
              <a:t>)</a:t>
            </a:r>
            <a:endParaRPr lang="pl-PL" sz="2000" b="1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290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mb 14"/>
          <p:cNvSpPr/>
          <p:nvPr/>
        </p:nvSpPr>
        <p:spPr>
          <a:xfrm>
            <a:off x="626801" y="2503485"/>
            <a:ext cx="1375282" cy="97707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6" name="Romb 15"/>
          <p:cNvSpPr/>
          <p:nvPr/>
        </p:nvSpPr>
        <p:spPr>
          <a:xfrm>
            <a:off x="2085690" y="2503485"/>
            <a:ext cx="1375282" cy="977079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7" name="Romb 16"/>
          <p:cNvSpPr/>
          <p:nvPr/>
        </p:nvSpPr>
        <p:spPr>
          <a:xfrm>
            <a:off x="3544579" y="2503485"/>
            <a:ext cx="1375282" cy="977079"/>
          </a:xfrm>
          <a:prstGeom prst="diamond">
            <a:avLst/>
          </a:prstGeom>
          <a:solidFill>
            <a:srgbClr val="6B00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8" name="Romb 17"/>
          <p:cNvSpPr/>
          <p:nvPr/>
        </p:nvSpPr>
        <p:spPr>
          <a:xfrm>
            <a:off x="5003468" y="2503485"/>
            <a:ext cx="1375282" cy="977079"/>
          </a:xfrm>
          <a:prstGeom prst="diamond">
            <a:avLst/>
          </a:prstGeom>
          <a:solidFill>
            <a:srgbClr val="A900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9" name="Romb 18"/>
          <p:cNvSpPr/>
          <p:nvPr/>
        </p:nvSpPr>
        <p:spPr>
          <a:xfrm>
            <a:off x="6462358" y="2514724"/>
            <a:ext cx="1375282" cy="977079"/>
          </a:xfrm>
          <a:prstGeom prst="diamond">
            <a:avLst/>
          </a:prstGeom>
          <a:solidFill>
            <a:srgbClr val="BF00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0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460438" y="3839985"/>
            <a:ext cx="1541645" cy="807913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latin typeface="Poppins Light"/>
                <a:cs typeface="Poppins Light"/>
              </a:rPr>
              <a:t>Jaki problem chcemy rozwiązać?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2002083" y="3064970"/>
            <a:ext cx="1675182" cy="1546577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r>
              <a:rPr lang="pl-PL" sz="1600" dirty="0">
                <a:solidFill>
                  <a:srgbClr val="FFFFFF"/>
                </a:solidFill>
                <a:latin typeface="Poppins Light"/>
                <a:cs typeface="Poppins Light"/>
              </a:rPr>
              <a:t>Kto ma być </a:t>
            </a:r>
            <a:br>
              <a:rPr lang="pl-PL" sz="1600" dirty="0">
                <a:solidFill>
                  <a:srgbClr val="FFFFFF"/>
                </a:solidFill>
                <a:latin typeface="Poppins Light"/>
                <a:cs typeface="Poppins Light"/>
              </a:rPr>
            </a:br>
            <a:r>
              <a:rPr lang="pl-PL" sz="1600" dirty="0" err="1">
                <a:solidFill>
                  <a:srgbClr val="FFFFFF"/>
                </a:solidFill>
                <a:latin typeface="Poppins Light"/>
                <a:cs typeface="Poppins Light"/>
              </a:rPr>
              <a:t>beneficjen-tem</a:t>
            </a:r>
            <a:r>
              <a:rPr lang="pl-PL" sz="1600" dirty="0">
                <a:solidFill>
                  <a:srgbClr val="FFFFFF"/>
                </a:solidFill>
                <a:latin typeface="Poppins Light"/>
                <a:cs typeface="Poppins Light"/>
              </a:rPr>
              <a:t> zmiany?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3544579" y="3311190"/>
            <a:ext cx="1786850" cy="1054135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r>
              <a:rPr lang="pl-PL" sz="1600" dirty="0">
                <a:solidFill>
                  <a:srgbClr val="FFFFFF"/>
                </a:solidFill>
                <a:latin typeface="Poppins Light"/>
                <a:cs typeface="Poppins Light"/>
              </a:rPr>
              <a:t>Jak wygląda</a:t>
            </a:r>
            <a:br>
              <a:rPr lang="pl-PL" sz="1600" dirty="0">
                <a:solidFill>
                  <a:srgbClr val="FFFFFF"/>
                </a:solidFill>
                <a:latin typeface="Poppins Light"/>
                <a:cs typeface="Poppins Light"/>
              </a:rPr>
            </a:br>
            <a:r>
              <a:rPr lang="pl-PL" sz="1600" dirty="0">
                <a:solidFill>
                  <a:srgbClr val="FFFFFF"/>
                </a:solidFill>
                <a:latin typeface="Poppins Light"/>
                <a:cs typeface="Poppins Light"/>
              </a:rPr>
              <a:t>nasz pomysł?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5142271" y="3311190"/>
            <a:ext cx="1712667" cy="1054135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r>
              <a:rPr lang="pl-PL" sz="1600" dirty="0">
                <a:solidFill>
                  <a:srgbClr val="FFFFFF"/>
                </a:solidFill>
                <a:latin typeface="Poppins Light"/>
                <a:cs typeface="Poppins Light"/>
              </a:rPr>
              <a:t>Jak go sprawdzimy?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6720073" y="3311190"/>
            <a:ext cx="1865127" cy="1054135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r>
              <a:rPr lang="pl-PL" sz="1600" dirty="0">
                <a:solidFill>
                  <a:srgbClr val="FFFFFF"/>
                </a:solidFill>
                <a:latin typeface="Poppins Light"/>
                <a:cs typeface="Poppins Light"/>
              </a:rPr>
              <a:t>Jak go zaprezentujemy?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1139435" y="2740269"/>
            <a:ext cx="972818" cy="500137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dirty="0">
                <a:solidFill>
                  <a:srgbClr val="FFFFFF"/>
                </a:solidFill>
                <a:latin typeface="Poppins SemiBold"/>
                <a:cs typeface="Poppins SemiBold"/>
              </a:rPr>
              <a:t>1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2599558" y="2740269"/>
            <a:ext cx="972818" cy="500137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dirty="0">
                <a:solidFill>
                  <a:srgbClr val="FFFFFF"/>
                </a:solidFill>
                <a:latin typeface="Poppins SemiBold"/>
                <a:cs typeface="Poppins SemiBold"/>
              </a:rPr>
              <a:t>2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4059681" y="2740269"/>
            <a:ext cx="972818" cy="500137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dirty="0">
                <a:solidFill>
                  <a:srgbClr val="FFFFFF"/>
                </a:solidFill>
                <a:latin typeface="Poppins SemiBold"/>
                <a:cs typeface="Poppins SemiBold"/>
              </a:rPr>
              <a:t>3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5519804" y="2740269"/>
            <a:ext cx="972818" cy="500137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dirty="0">
                <a:solidFill>
                  <a:srgbClr val="FFFFFF"/>
                </a:solidFill>
                <a:latin typeface="Poppins SemiBold"/>
                <a:cs typeface="Poppins SemiBold"/>
              </a:rPr>
              <a:t>4</a:t>
            </a:r>
          </a:p>
        </p:txBody>
      </p:sp>
      <p:sp>
        <p:nvSpPr>
          <p:cNvPr id="30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6979926" y="2740269"/>
            <a:ext cx="972818" cy="500137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dirty="0">
                <a:solidFill>
                  <a:srgbClr val="FFFFFF"/>
                </a:solidFill>
                <a:latin typeface="Poppins SemiBold"/>
                <a:cs typeface="Poppins SemiBold"/>
              </a:rPr>
              <a:t>5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460438" y="597460"/>
            <a:ext cx="7887695" cy="684803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latin typeface="Poppins Light"/>
                <a:cs typeface="Poppins Light"/>
              </a:rPr>
              <a:t>Każdego dnia warsztatów uczestnicy przechodzą przez jeden etap tworzenia koncepcji zmiany społecznej</a:t>
            </a:r>
            <a:endParaRPr lang="pl-PL" sz="2000" b="1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908514" y="2088788"/>
            <a:ext cx="1377485" cy="315471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 dirty="0" smtClean="0">
                <a:solidFill>
                  <a:srgbClr val="FFFFFF"/>
                </a:solidFill>
                <a:latin typeface="Poppins Light"/>
                <a:cs typeface="Poppins Light"/>
              </a:rPr>
              <a:t>D</a:t>
            </a:r>
            <a:r>
              <a:rPr lang="pl-PL" sz="1600" b="1" dirty="0" smtClean="0">
                <a:solidFill>
                  <a:srgbClr val="FFFFFF"/>
                </a:solidFill>
                <a:latin typeface="Poppins Light"/>
                <a:cs typeface="Poppins Light"/>
              </a:rPr>
              <a:t>zień 1</a:t>
            </a:r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  <p:sp>
        <p:nvSpPr>
          <p:cNvPr id="32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2381711" y="2088788"/>
            <a:ext cx="1377485" cy="315471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 dirty="0" smtClean="0">
                <a:solidFill>
                  <a:srgbClr val="FFFFFF"/>
                </a:solidFill>
                <a:latin typeface="Poppins Light"/>
                <a:cs typeface="Poppins Light"/>
              </a:rPr>
              <a:t>D</a:t>
            </a:r>
            <a:r>
              <a:rPr lang="pl-PL" sz="1600" b="1" dirty="0" smtClean="0">
                <a:solidFill>
                  <a:srgbClr val="FFFFFF"/>
                </a:solidFill>
                <a:latin typeface="Poppins Light"/>
                <a:cs typeface="Poppins Light"/>
              </a:rPr>
              <a:t>zień 2</a:t>
            </a:r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3854910" y="2088788"/>
            <a:ext cx="1377485" cy="315471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 dirty="0" smtClean="0">
                <a:solidFill>
                  <a:srgbClr val="FFFFFF"/>
                </a:solidFill>
                <a:latin typeface="Poppins Light"/>
                <a:cs typeface="Poppins Light"/>
              </a:rPr>
              <a:t>Dzień 3</a:t>
            </a:r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  <p:sp>
        <p:nvSpPr>
          <p:cNvPr id="34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5345045" y="2088788"/>
            <a:ext cx="1377485" cy="315471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 dirty="0" smtClean="0">
                <a:solidFill>
                  <a:srgbClr val="FFFFFF"/>
                </a:solidFill>
                <a:latin typeface="Poppins Light"/>
                <a:cs typeface="Poppins Light"/>
              </a:rPr>
              <a:t>Dzień 4</a:t>
            </a:r>
            <a:r>
              <a:rPr lang="pl-PL" sz="1600" dirty="0" smtClean="0">
                <a:solidFill>
                  <a:srgbClr val="FFFFFF"/>
                </a:solidFill>
                <a:latin typeface="Poppins Light"/>
                <a:cs typeface="Poppins Light"/>
              </a:rPr>
              <a:t>  </a:t>
            </a:r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  <p:sp>
        <p:nvSpPr>
          <p:cNvPr id="35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6767446" y="2088788"/>
            <a:ext cx="1377485" cy="315471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 dirty="0" smtClean="0">
                <a:solidFill>
                  <a:srgbClr val="FFFFFF"/>
                </a:solidFill>
                <a:latin typeface="Poppins Light"/>
                <a:cs typeface="Poppins Light"/>
              </a:rPr>
              <a:t>Dzień 5  </a:t>
            </a:r>
            <a:r>
              <a:rPr lang="pl-PL" sz="1600" dirty="0" smtClean="0">
                <a:solidFill>
                  <a:srgbClr val="FFFFFF"/>
                </a:solidFill>
                <a:latin typeface="Poppins Light"/>
                <a:cs typeface="Poppins Light"/>
              </a:rPr>
              <a:t>  </a:t>
            </a:r>
            <a:endParaRPr lang="pl-PL" sz="1600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673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460438" y="801218"/>
            <a:ext cx="3895252" cy="4070345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pl-PL" sz="2000" b="1" dirty="0">
              <a:latin typeface="Poppins Light"/>
              <a:cs typeface="Poppins Light"/>
            </a:endParaRPr>
          </a:p>
          <a:p>
            <a:pPr>
              <a:spcAft>
                <a:spcPts val="600"/>
              </a:spcAft>
            </a:pPr>
            <a:r>
              <a:rPr lang="pl-PL" sz="2000" b="1" dirty="0">
                <a:latin typeface="Poppins Light"/>
                <a:cs typeface="Poppins Light"/>
              </a:rPr>
              <a:t>Podczas 5 dni warsztatów uczniowie mogą wykorzystać poniższe narzędzia cyfrowe:</a:t>
            </a:r>
          </a:p>
          <a:p>
            <a:pPr>
              <a:spcAft>
                <a:spcPts val="600"/>
              </a:spcAft>
            </a:pPr>
            <a:endParaRPr lang="pl-PL" sz="2000" b="1" dirty="0">
              <a:latin typeface="Poppins Light"/>
              <a:cs typeface="Poppins Ligh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Google Dokumenty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b="1" dirty="0" err="1">
                <a:solidFill>
                  <a:srgbClr val="FFFFFF"/>
                </a:solidFill>
                <a:latin typeface="Poppins Light"/>
                <a:cs typeface="Poppins Light"/>
              </a:rPr>
              <a:t>Canva</a:t>
            </a:r>
            <a:endParaRPr lang="pl-PL" sz="2000" b="1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b="1" dirty="0" err="1">
                <a:solidFill>
                  <a:srgbClr val="FFFFFF"/>
                </a:solidFill>
                <a:latin typeface="Poppins Light"/>
                <a:cs typeface="Poppins Light"/>
              </a:rPr>
              <a:t>Kahoot</a:t>
            </a:r>
            <a:endParaRPr lang="pl-PL" sz="2000" b="1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Google </a:t>
            </a:r>
            <a:r>
              <a:rPr lang="pl-PL" sz="2000" b="1" dirty="0" err="1">
                <a:solidFill>
                  <a:srgbClr val="FFFFFF"/>
                </a:solidFill>
                <a:latin typeface="Poppins Light"/>
                <a:cs typeface="Poppins Light"/>
              </a:rPr>
              <a:t>Forms</a:t>
            </a:r>
            <a:endParaRPr lang="pl-PL" sz="2000" b="1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b="1" dirty="0" err="1">
                <a:solidFill>
                  <a:srgbClr val="FFFFFF"/>
                </a:solidFill>
                <a:latin typeface="Poppins Light"/>
                <a:cs typeface="Poppins Light"/>
              </a:rPr>
              <a:t>Thinglink</a:t>
            </a:r>
            <a:endParaRPr lang="pl-PL" sz="2000" b="1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pl-PL" sz="2000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409188" y="453771"/>
            <a:ext cx="8144877" cy="500137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dirty="0">
                <a:solidFill>
                  <a:srgbClr val="FF3399"/>
                </a:solidFill>
                <a:latin typeface="Poppins SemiBold"/>
                <a:cs typeface="Poppins SemiBold"/>
              </a:rPr>
              <a:t>PROPONOWANE</a:t>
            </a:r>
            <a:r>
              <a:rPr lang="pl-PL" sz="2800" dirty="0">
                <a:solidFill>
                  <a:srgbClr val="00B0F0"/>
                </a:solidFill>
                <a:latin typeface="Poppins SemiBold"/>
                <a:cs typeface="Poppins SemiBold"/>
              </a:rPr>
              <a:t> NARZĘDZIA CYFROWE: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2E179F3C-7647-4EB5-A5ED-52E528F21615}"/>
              </a:ext>
            </a:extLst>
          </p:cNvPr>
          <p:cNvSpPr txBox="1"/>
          <p:nvPr/>
        </p:nvSpPr>
        <p:spPr>
          <a:xfrm>
            <a:off x="4538134" y="454971"/>
            <a:ext cx="4284132" cy="4762842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pl-PL" sz="2000" b="1" dirty="0">
              <a:latin typeface="Poppins Light"/>
              <a:cs typeface="Poppins Light"/>
            </a:endParaRPr>
          </a:p>
          <a:p>
            <a:pPr>
              <a:spcAft>
                <a:spcPts val="600"/>
              </a:spcAft>
            </a:pPr>
            <a:endParaRPr lang="pl-PL" sz="2000" b="1" dirty="0">
              <a:latin typeface="Poppins Light"/>
              <a:cs typeface="Poppins Light"/>
            </a:endParaRPr>
          </a:p>
          <a:p>
            <a:pPr>
              <a:spcAft>
                <a:spcPts val="600"/>
              </a:spcAft>
            </a:pPr>
            <a:r>
              <a:rPr lang="pl-PL" sz="2000" b="1" dirty="0">
                <a:latin typeface="Poppins Light"/>
                <a:cs typeface="Poppins Light"/>
              </a:rPr>
              <a:t>W czasie 6 tygodni samodzielnej pracy  nad realizacją projektu społecznego uczniowie będą mogli dodatkowo wykorzystać:</a:t>
            </a:r>
          </a:p>
          <a:p>
            <a:pPr>
              <a:spcAft>
                <a:spcPts val="600"/>
              </a:spcAft>
            </a:pPr>
            <a:endParaRPr lang="pl-PL" sz="2000" b="1" dirty="0">
              <a:latin typeface="Poppins Light"/>
              <a:cs typeface="Poppins Ligh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b="1" dirty="0" err="1">
                <a:solidFill>
                  <a:srgbClr val="FFFFFF"/>
                </a:solidFill>
                <a:latin typeface="Poppins Light"/>
                <a:cs typeface="Poppins Light"/>
              </a:rPr>
              <a:t>FilmoraGo</a:t>
            </a:r>
            <a:endParaRPr lang="pl-PL" sz="2000" b="1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b="1" dirty="0" err="1">
                <a:solidFill>
                  <a:srgbClr val="FFFFFF"/>
                </a:solidFill>
                <a:latin typeface="Poppins Light"/>
                <a:cs typeface="Poppins Light"/>
              </a:rPr>
              <a:t>Augument</a:t>
            </a:r>
            <a:endParaRPr lang="pl-PL" sz="2000" b="1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Google </a:t>
            </a:r>
            <a:r>
              <a:rPr lang="pl-PL" sz="2000" b="1" dirty="0" err="1">
                <a:solidFill>
                  <a:srgbClr val="FFFFFF"/>
                </a:solidFill>
                <a:latin typeface="Poppins Light"/>
                <a:cs typeface="Poppins Light"/>
              </a:rPr>
              <a:t>Cardboard</a:t>
            </a:r>
            <a:endParaRPr lang="pl-PL" sz="2000" b="1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b="1" dirty="0" err="1">
                <a:solidFill>
                  <a:srgbClr val="FFFFFF"/>
                </a:solidFill>
                <a:latin typeface="Poppins Light"/>
                <a:cs typeface="Poppins Light"/>
              </a:rPr>
              <a:t>InvisonApp</a:t>
            </a:r>
            <a:endParaRPr lang="pl-PL" sz="2000" b="1" dirty="0">
              <a:solidFill>
                <a:srgbClr val="FFFFFF"/>
              </a:solidFill>
              <a:latin typeface="Poppins Light"/>
              <a:cs typeface="Poppins Ligh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b="1" dirty="0" err="1">
                <a:solidFill>
                  <a:srgbClr val="FFFFFF"/>
                </a:solidFill>
                <a:latin typeface="Poppins Light"/>
                <a:cs typeface="Poppins Light"/>
              </a:rPr>
              <a:t>Appy</a:t>
            </a:r>
            <a:r>
              <a:rPr lang="pl-PL" sz="2000" b="1" dirty="0">
                <a:solidFill>
                  <a:srgbClr val="FFFFFF"/>
                </a:solidFill>
                <a:latin typeface="Poppins Light"/>
                <a:cs typeface="Poppins Light"/>
              </a:rPr>
              <a:t> Pie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pl-PL" sz="2000" dirty="0">
              <a:solidFill>
                <a:srgbClr val="FFFFFF"/>
              </a:solidFill>
              <a:latin typeface="Poppins Light"/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12446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rzy cyfrowi_prezentacja_tamplate  -  tryb zgodności" id="{57065221-044A-47B0-9954-BE86C341B29D}" vid="{F662E797-63F5-46C7-B038-54C8A171A79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8894</TotalTime>
  <Words>348</Words>
  <Application>Microsoft Office PowerPoint</Application>
  <PresentationFormat>Pokaz na ekranie (16:9)</PresentationFormat>
  <Paragraphs>148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Poppins SemiBold</vt:lpstr>
      <vt:lpstr>Trebuchet MS</vt:lpstr>
      <vt:lpstr>Poppins Light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</dc:creator>
  <cp:lastModifiedBy>Irena</cp:lastModifiedBy>
  <cp:revision>115</cp:revision>
  <dcterms:created xsi:type="dcterms:W3CDTF">2013-07-15T20:26:40Z</dcterms:created>
  <dcterms:modified xsi:type="dcterms:W3CDTF">2018-11-19T11:00:10Z</dcterms:modified>
</cp:coreProperties>
</file>